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47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vtopetop.ru/top-10-samyih-populyarnyih-yazyikov-programmirovaniya-v-mire.html" TargetMode="Externa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jsonplaceholder.typicode.com/" TargetMode="External"/><Relationship Id="rId3" Type="http://schemas.openxmlformats.org/officeDocument/2006/relationships/hyperlink" Target="https://www.npmjs.com/package/axios" TargetMode="Externa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Shape 12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Shape 13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Shape 14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Shape 14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ru" sz="1800">
                <a:solidFill>
                  <a:schemeClr val="dk2"/>
                </a:solidFill>
              </a:rPr>
              <a:t>npm install --save-dev babel-cli?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Shape 15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Shape 1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Shape 1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Идея взята из https://egghead.io/courses/react-fundamentals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Shape 1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https://facebook.github.io/react/docs/displaying-data.html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Shape 18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Shape 19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https://facebook.github.io/react/docs/reusable-components.html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Shape 19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Shape 20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Shape 2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ru" sz="1800">
                <a:solidFill>
                  <a:schemeClr val="dk2"/>
                </a:solidFill>
              </a:rPr>
              <a:t>Плохой пример в eggheads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Shape 21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Shape 22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Shape 23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Shape 24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Shape 24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Shape 25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Shape 2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 u="sng">
                <a:solidFill>
                  <a:schemeClr val="hlink"/>
                </a:solidFill>
                <a:hlinkClick r:id="rId2"/>
              </a:rPr>
              <a:t>http://vtopetop.ru/top-10-samyih-populyarnyih-yazyikov-programmirovaniya-v-mire.html</a:t>
            </a:r>
            <a:r>
              <a:rPr lang="ru"/>
              <a:t> - нет пруфов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Shape 2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https://facebook.github.io/react/docs/advanced-performance.html</a:t>
            </a: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Shape 2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hape 28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Shape 2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Shape 29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Shape 2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/>
              <a:t>как понять на сколько он должен быть универсальный?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ru"/>
              <a:t>плавающий велосипед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hape 30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Shape 30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Shape 31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Shape 31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Shape 32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 u="sng">
                <a:solidFill>
                  <a:schemeClr val="hlink"/>
                </a:solidFill>
                <a:hlinkClick r:id="rId2"/>
              </a:rPr>
              <a:t>https://jsonplaceholder.typicode.com/</a:t>
            </a:r>
          </a:p>
          <a:p>
            <a:pPr lvl="0">
              <a:spcBef>
                <a:spcPts val="0"/>
              </a:spcBef>
              <a:buNone/>
            </a:pPr>
            <a:r>
              <a:rPr lang="ru" u="sng">
                <a:solidFill>
                  <a:schemeClr val="hlink"/>
                </a:solidFill>
                <a:hlinkClick r:id="rId3"/>
              </a:rPr>
              <a:t>https://www.npmjs.com/package/axios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Shape 32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Shape 32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рисунок Дэна Абрамова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Shape 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Shape 33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Shape 33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Shape 34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Shape 34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Shape 34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Shape 34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import React from 'react';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import { SWFActions, MsgDict, Panel, PanelType, Button, ButtonType  } from 'components';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 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class InforMessage extends React.Component {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  constructor(props) {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    super(props);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 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    this.onButtonRelease = this.onButtonRelease.bind(this);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  }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 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  onButtonRelease() {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    SWFActions.next();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  }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 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  render() {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    let header = null;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    let message = null;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 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    if (this.props.swf_data.IsGuardian) {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      header = MsgDict.getMsg('MSG458');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      message = MsgDict.getMsg('MSG459');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    }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 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    if (this.props.swf_data.IsMessages) {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      header = MsgDict.getMsg('MSG458');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      message = MsgDict.getMsg('MSG460');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    }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 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    return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      &lt;div&gt;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        &lt;Panel type={PanelType.ERROR_BOX} block header={header} message={message} /&gt;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        &lt;Button onExecute={this.onButtonRelease}&gt;Перейти в АС ФС&lt;/Button&gt;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      &lt;/div&gt;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  }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}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 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export default InforMessage;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Shape 35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Shape 35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Shape 3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Shape 3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Shape 36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Shape 3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Shape 37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Shape 37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Shape 37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Shape 38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Shape 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Shape 8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Shape 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Shape 10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Shape 11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00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ru" sz="1000">
                <a:solidFill>
                  <a:schemeClr val="dk2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0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08.png"/><Relationship Id="rId4" Type="http://schemas.openxmlformats.org/officeDocument/2006/relationships/image" Target="../media/image0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0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0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0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01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0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01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01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5.png"/><Relationship Id="rId4" Type="http://schemas.openxmlformats.org/officeDocument/2006/relationships/image" Target="../media/image16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1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9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01.jp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0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0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0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r>
              <a:rPr lang="ru">
                <a:solidFill>
                  <a:srgbClr val="00783C"/>
                </a:solidFill>
              </a:rPr>
              <a:t>ES6 + ReactJS</a:t>
            </a:r>
          </a:p>
        </p:txBody>
      </p:sp>
      <p:sp>
        <p:nvSpPr>
          <p:cNvPr id="55" name="Shape 5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>
                <a:solidFill>
                  <a:srgbClr val="00783C"/>
                </a:solidFill>
              </a:rPr>
              <a:t>https://goo.gl/dq8EoO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Shape 125"/>
          <p:cNvPicPr preferRelativeResize="0"/>
          <p:nvPr/>
        </p:nvPicPr>
        <p:blipFill rotWithShape="1">
          <a:blip r:embed="rId3">
            <a:alphaModFix/>
          </a:blip>
          <a:srcRect b="10194" l="0" r="0" t="3990"/>
          <a:stretch/>
        </p:blipFill>
        <p:spPr>
          <a:xfrm>
            <a:off x="1232000" y="1161750"/>
            <a:ext cx="6680001" cy="3821625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Shape 1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Шу Ха Ри</a:t>
            </a:r>
          </a:p>
        </p:txBody>
      </p:sp>
      <p:pic>
        <p:nvPicPr>
          <p:cNvPr id="127" name="Shape 127"/>
          <p:cNvPicPr preferRelativeResize="0"/>
          <p:nvPr/>
        </p:nvPicPr>
        <p:blipFill rotWithShape="1">
          <a:blip r:embed="rId4">
            <a:alphaModFix/>
          </a:blip>
          <a:srcRect b="0" l="0" r="61325" t="0"/>
          <a:stretch/>
        </p:blipFill>
        <p:spPr>
          <a:xfrm>
            <a:off x="4592550" y="3865525"/>
            <a:ext cx="287251" cy="256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/>
              <a:t>React и ReactDOM</a:t>
            </a:r>
          </a:p>
        </p:txBody>
      </p:sp>
      <p:sp>
        <p:nvSpPr>
          <p:cNvPr id="133" name="Shape 1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/>
              <a:t>Объединяй </a:t>
            </a:r>
          </a:p>
          <a:p>
            <a:pPr lvl="0">
              <a:spcBef>
                <a:spcPts val="0"/>
              </a:spcBef>
              <a:buNone/>
            </a:pPr>
            <a:r>
              <a:rPr lang="ru"/>
              <a:t>и властвуй </a:t>
            </a:r>
          </a:p>
        </p:txBody>
      </p:sp>
      <p:pic>
        <p:nvPicPr>
          <p:cNvPr id="134" name="Shape 1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2950" y="1108387"/>
            <a:ext cx="6342700" cy="3823074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Shape 135"/>
          <p:cNvSpPr txBox="1"/>
          <p:nvPr/>
        </p:nvSpPr>
        <p:spPr>
          <a:xfrm>
            <a:off x="5902375" y="2295375"/>
            <a:ext cx="1068000" cy="4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/>
              <a:t>ReactDOM</a:t>
            </a:r>
          </a:p>
        </p:txBody>
      </p:sp>
      <p:sp>
        <p:nvSpPr>
          <p:cNvPr id="136" name="Shape 136"/>
          <p:cNvSpPr txBox="1"/>
          <p:nvPr/>
        </p:nvSpPr>
        <p:spPr>
          <a:xfrm>
            <a:off x="3653875" y="2663875"/>
            <a:ext cx="702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/>
              <a:t>React</a:t>
            </a:r>
          </a:p>
        </p:txBody>
      </p:sp>
      <p:cxnSp>
        <p:nvCxnSpPr>
          <p:cNvPr id="137" name="Shape 137"/>
          <p:cNvCxnSpPr/>
          <p:nvPr/>
        </p:nvCxnSpPr>
        <p:spPr>
          <a:xfrm>
            <a:off x="5859900" y="1009350"/>
            <a:ext cx="0" cy="39537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/>
              <a:t>Сборка фронтенда</a:t>
            </a:r>
          </a:p>
        </p:txBody>
      </p:sp>
      <p:sp>
        <p:nvSpPr>
          <p:cNvPr id="143" name="Shape 1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44" name="Shape 1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5750" y="1152475"/>
            <a:ext cx="5957574" cy="3742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/>
              <a:t>0. Set Up a Webpack Development Environment </a:t>
            </a:r>
          </a:p>
        </p:txBody>
      </p:sp>
      <p:sp>
        <p:nvSpPr>
          <p:cNvPr id="150" name="Shape 15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/>
              <a:t>npm init</a:t>
            </a:r>
          </a:p>
          <a:p>
            <a:pPr lvl="0">
              <a:spcBef>
                <a:spcPts val="0"/>
              </a:spcBef>
              <a:buNone/>
            </a:pPr>
            <a:r>
              <a:rPr lang="ru"/>
              <a:t>npm install --save-dev babel-core babel-preset-es2015 babel-preset-react</a:t>
            </a:r>
          </a:p>
          <a:p>
            <a:pPr lvl="0">
              <a:spcBef>
                <a:spcPts val="0"/>
              </a:spcBef>
              <a:buNone/>
            </a:pPr>
            <a:r>
              <a:rPr lang="ru"/>
              <a:t>npm install --save-dev react react-dom</a:t>
            </a:r>
          </a:p>
          <a:p>
            <a:pPr lvl="0">
              <a:spcBef>
                <a:spcPts val="0"/>
              </a:spcBef>
              <a:buNone/>
            </a:pPr>
            <a:r>
              <a:rPr lang="ru"/>
              <a:t>npm install --save-dev webpack webpack-dev-server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/>
              <a:t>Дальше будет на эльфийском</a:t>
            </a:r>
          </a:p>
        </p:txBody>
      </p:sp>
      <p:sp>
        <p:nvSpPr>
          <p:cNvPr id="156" name="Shape 15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57" name="Shape 1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8520600" cy="3763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/>
              <a:t>Подключение реакт </a:t>
            </a:r>
          </a:p>
        </p:txBody>
      </p:sp>
      <p:sp>
        <p:nvSpPr>
          <p:cNvPr id="163" name="Shape 163"/>
          <p:cNvSpPr txBox="1"/>
          <p:nvPr>
            <p:ph idx="1" type="body"/>
          </p:nvPr>
        </p:nvSpPr>
        <p:spPr>
          <a:xfrm>
            <a:off x="311700" y="1152475"/>
            <a:ext cx="47385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&lt;!DOCTYPE </a:t>
            </a:r>
            <a:r>
              <a:rPr b="1" lang="ru">
                <a:solidFill>
                  <a:srgbClr val="0055FF"/>
                </a:solidFill>
                <a:highlight>
                  <a:srgbClr val="EFEFEF"/>
                </a:highlight>
              </a:rPr>
              <a:t>html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&gt;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&lt;</a:t>
            </a:r>
            <a:r>
              <a:rPr b="1" lang="ru">
                <a:solidFill>
                  <a:srgbClr val="000080"/>
                </a:solidFill>
                <a:highlight>
                  <a:srgbClr val="EFEFEF"/>
                </a:highlight>
              </a:rPr>
              <a:t>head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&gt;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  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&lt;</a:t>
            </a:r>
            <a:r>
              <a:rPr b="1" lang="ru">
                <a:solidFill>
                  <a:srgbClr val="000080"/>
                </a:solidFill>
                <a:highlight>
                  <a:srgbClr val="EFEFEF"/>
                </a:highlight>
              </a:rPr>
              <a:t>title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&gt;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School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&lt;/</a:t>
            </a:r>
            <a:r>
              <a:rPr b="1" lang="ru">
                <a:solidFill>
                  <a:srgbClr val="000080"/>
                </a:solidFill>
                <a:highlight>
                  <a:srgbClr val="EFEFEF"/>
                </a:highlight>
              </a:rPr>
              <a:t>title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&gt;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&lt;/</a:t>
            </a:r>
            <a:r>
              <a:rPr b="1" lang="ru">
                <a:solidFill>
                  <a:srgbClr val="000080"/>
                </a:solidFill>
                <a:highlight>
                  <a:srgbClr val="EFEFEF"/>
                </a:highlight>
              </a:rPr>
              <a:t>head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&gt;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&lt;</a:t>
            </a:r>
            <a:r>
              <a:rPr b="1" lang="ru">
                <a:solidFill>
                  <a:srgbClr val="000080"/>
                </a:solidFill>
                <a:highlight>
                  <a:srgbClr val="EFEFEF"/>
                </a:highlight>
              </a:rPr>
              <a:t>body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&gt;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  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&lt;</a:t>
            </a:r>
            <a:r>
              <a:rPr b="1" lang="ru">
                <a:solidFill>
                  <a:srgbClr val="000080"/>
                </a:solidFill>
                <a:highlight>
                  <a:srgbClr val="EFEFEF"/>
                </a:highlight>
              </a:rPr>
              <a:t>div </a:t>
            </a:r>
            <a:r>
              <a:rPr b="1" lang="ru">
                <a:solidFill>
                  <a:srgbClr val="0055FF"/>
                </a:solidFill>
                <a:highlight>
                  <a:srgbClr val="EFEFEF"/>
                </a:highlight>
              </a:rPr>
              <a:t>id=</a:t>
            </a:r>
            <a:r>
              <a:rPr b="1" lang="ru">
                <a:solidFill>
                  <a:srgbClr val="658ABA"/>
                </a:solidFill>
                <a:highlight>
                  <a:srgbClr val="EFEFEF"/>
                </a:highlight>
              </a:rPr>
              <a:t>"app"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&gt;&lt;/</a:t>
            </a:r>
            <a:r>
              <a:rPr b="1" lang="ru">
                <a:solidFill>
                  <a:srgbClr val="000080"/>
                </a:solidFill>
                <a:highlight>
                  <a:srgbClr val="EFEFEF"/>
                </a:highlight>
              </a:rPr>
              <a:t>div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&gt;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  </a:t>
            </a:r>
            <a:r>
              <a:rPr i="1" lang="ru">
                <a:solidFill>
                  <a:srgbClr val="808080"/>
                </a:solidFill>
                <a:highlight>
                  <a:srgbClr val="FFFFFF"/>
                </a:highlight>
              </a:rPr>
              <a:t>&lt;!-- вместо index подключим сборку --&gt;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i="1" lang="ru">
                <a:solidFill>
                  <a:srgbClr val="808080"/>
                </a:solidFill>
                <a:highlight>
                  <a:srgbClr val="FFFFFF"/>
                </a:highlight>
              </a:rPr>
              <a:t>   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&lt;</a:t>
            </a:r>
            <a:r>
              <a:rPr b="1" lang="ru">
                <a:solidFill>
                  <a:srgbClr val="000080"/>
                </a:solidFill>
                <a:highlight>
                  <a:srgbClr val="EFEFEF"/>
                </a:highlight>
              </a:rPr>
              <a:t>script </a:t>
            </a:r>
            <a:r>
              <a:rPr b="1" lang="ru">
                <a:solidFill>
                  <a:srgbClr val="0055FF"/>
                </a:solidFill>
                <a:highlight>
                  <a:srgbClr val="EFEFEF"/>
                </a:highlight>
              </a:rPr>
              <a:t>src=</a:t>
            </a:r>
            <a:r>
              <a:rPr b="1" lang="ru">
                <a:solidFill>
                  <a:srgbClr val="658ABA"/>
                </a:solidFill>
                <a:highlight>
                  <a:srgbClr val="EFEFEF"/>
                </a:highlight>
              </a:rPr>
              <a:t>"index.js"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&gt;&lt;/</a:t>
            </a:r>
            <a:r>
              <a:rPr b="1" lang="ru">
                <a:solidFill>
                  <a:srgbClr val="000080"/>
                </a:solidFill>
                <a:highlight>
                  <a:srgbClr val="EFEFEF"/>
                </a:highlight>
              </a:rPr>
              <a:t>script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&gt;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&lt;/</a:t>
            </a:r>
            <a:r>
              <a:rPr b="1" lang="ru">
                <a:solidFill>
                  <a:srgbClr val="000080"/>
                </a:solidFill>
                <a:highlight>
                  <a:srgbClr val="EFEFEF"/>
                </a:highlight>
              </a:rPr>
              <a:t>body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&gt;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&lt;/</a:t>
            </a:r>
            <a:r>
              <a:rPr b="1" lang="ru">
                <a:solidFill>
                  <a:srgbClr val="000080"/>
                </a:solidFill>
                <a:highlight>
                  <a:srgbClr val="EFEFEF"/>
                </a:highlight>
              </a:rPr>
              <a:t>html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&gt;</a:t>
            </a: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EFEFEF"/>
              </a:highlight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4" name="Shape 164"/>
          <p:cNvSpPr txBox="1"/>
          <p:nvPr>
            <p:ph idx="1" type="body"/>
          </p:nvPr>
        </p:nvSpPr>
        <p:spPr>
          <a:xfrm>
            <a:off x="4807500" y="1152475"/>
            <a:ext cx="40332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b="1" lang="ru">
                <a:solidFill>
                  <a:srgbClr val="000080"/>
                </a:solidFill>
                <a:highlight>
                  <a:srgbClr val="FFFFFF"/>
                </a:highlight>
              </a:rPr>
              <a:t>import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React </a:t>
            </a:r>
            <a:r>
              <a:rPr b="1" lang="ru">
                <a:solidFill>
                  <a:srgbClr val="000080"/>
                </a:solidFill>
                <a:highlight>
                  <a:srgbClr val="FFFFFF"/>
                </a:highlight>
              </a:rPr>
              <a:t>from </a:t>
            </a:r>
            <a:r>
              <a:rPr b="1" lang="ru">
                <a:solidFill>
                  <a:srgbClr val="658ABA"/>
                </a:solidFill>
                <a:highlight>
                  <a:srgbClr val="FFFFFF"/>
                </a:highlight>
              </a:rPr>
              <a:t>'react'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;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b="1" lang="ru">
                <a:solidFill>
                  <a:srgbClr val="000080"/>
                </a:solidFill>
                <a:highlight>
                  <a:srgbClr val="FFFFFF"/>
                </a:highlight>
              </a:rPr>
              <a:t>import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ReactDOM </a:t>
            </a:r>
            <a:r>
              <a:rPr b="1" lang="ru">
                <a:solidFill>
                  <a:srgbClr val="000080"/>
                </a:solidFill>
                <a:highlight>
                  <a:srgbClr val="FFFFFF"/>
                </a:highlight>
              </a:rPr>
              <a:t>from </a:t>
            </a:r>
            <a:r>
              <a:rPr b="1" lang="ru">
                <a:solidFill>
                  <a:srgbClr val="658ABA"/>
                </a:solidFill>
                <a:highlight>
                  <a:srgbClr val="FFFFFF"/>
                </a:highlight>
              </a:rPr>
              <a:t>'react-dom'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;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ReactDOM.</a:t>
            </a:r>
            <a:r>
              <a:rPr lang="ru">
                <a:solidFill>
                  <a:srgbClr val="7A7A43"/>
                </a:solidFill>
                <a:highlight>
                  <a:srgbClr val="FFFFFF"/>
                </a:highlight>
              </a:rPr>
              <a:t>render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(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&lt;</a:t>
            </a:r>
            <a:r>
              <a:rPr b="1" lang="ru">
                <a:solidFill>
                  <a:srgbClr val="000080"/>
                </a:solidFill>
                <a:highlight>
                  <a:srgbClr val="EFEFEF"/>
                </a:highlight>
              </a:rPr>
              <a:t>div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&gt;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Hello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&lt;/</a:t>
            </a:r>
            <a:r>
              <a:rPr b="1" lang="ru">
                <a:solidFill>
                  <a:srgbClr val="000080"/>
                </a:solidFill>
                <a:highlight>
                  <a:srgbClr val="EFEFEF"/>
                </a:highlight>
              </a:rPr>
              <a:t>div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&gt;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, </a:t>
            </a:r>
            <a:r>
              <a:rPr b="1" lang="ru">
                <a:solidFill>
                  <a:srgbClr val="1948A6"/>
                </a:solidFill>
                <a:highlight>
                  <a:srgbClr val="FFFFFF"/>
                </a:highlight>
              </a:rPr>
              <a:t>document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.</a:t>
            </a:r>
            <a:r>
              <a:rPr lang="ru">
                <a:solidFill>
                  <a:srgbClr val="7A7A43"/>
                </a:solidFill>
                <a:highlight>
                  <a:srgbClr val="FFFFFF"/>
                </a:highlight>
              </a:rPr>
              <a:t>getElementById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(</a:t>
            </a:r>
            <a:r>
              <a:rPr b="1" lang="ru">
                <a:solidFill>
                  <a:srgbClr val="658ABA"/>
                </a:solidFill>
                <a:highlight>
                  <a:srgbClr val="FFFFFF"/>
                </a:highlight>
              </a:rPr>
              <a:t>'app'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));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EFEFEF"/>
              </a:highlight>
            </a:endParaRP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EFEFEF"/>
              </a:highlight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1. Все любят троицу</a:t>
            </a:r>
          </a:p>
        </p:txBody>
      </p:sp>
      <p:grpSp>
        <p:nvGrpSpPr>
          <p:cNvPr id="170" name="Shape 170"/>
          <p:cNvGrpSpPr/>
          <p:nvPr/>
        </p:nvGrpSpPr>
        <p:grpSpPr>
          <a:xfrm>
            <a:off x="1421299" y="1121449"/>
            <a:ext cx="6301525" cy="3761000"/>
            <a:chOff x="1497499" y="1273849"/>
            <a:chExt cx="6301525" cy="3761000"/>
          </a:xfrm>
        </p:grpSpPr>
        <p:pic>
          <p:nvPicPr>
            <p:cNvPr id="171" name="Shape 171"/>
            <p:cNvPicPr preferRelativeResize="0"/>
            <p:nvPr/>
          </p:nvPicPr>
          <p:blipFill rotWithShape="1">
            <a:blip r:embed="rId3">
              <a:alphaModFix/>
            </a:blip>
            <a:srcRect b="0" l="11305" r="11736" t="18347"/>
            <a:stretch/>
          </p:blipFill>
          <p:spPr>
            <a:xfrm>
              <a:off x="1497499" y="1273849"/>
              <a:ext cx="6301400" cy="3761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2" name="Shape 172"/>
            <p:cNvSpPr txBox="1"/>
            <p:nvPr/>
          </p:nvSpPr>
          <p:spPr>
            <a:xfrm>
              <a:off x="1659825" y="1510750"/>
              <a:ext cx="13482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rPr b="1" lang="ru" sz="2400">
                  <a:solidFill>
                    <a:schemeClr val="lt1"/>
                  </a:solidFill>
                </a:rPr>
                <a:t>CLASS</a:t>
              </a:r>
            </a:p>
          </p:txBody>
        </p:sp>
        <p:sp>
          <p:nvSpPr>
            <p:cNvPr id="173" name="Shape 173"/>
            <p:cNvSpPr txBox="1"/>
            <p:nvPr/>
          </p:nvSpPr>
          <p:spPr>
            <a:xfrm>
              <a:off x="6384225" y="1510750"/>
              <a:ext cx="14148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b="1" lang="ru" sz="2400">
                  <a:solidFill>
                    <a:schemeClr val="lt1"/>
                  </a:solidFill>
                </a:rPr>
                <a:t>ARROW</a:t>
              </a:r>
            </a:p>
          </p:txBody>
        </p:sp>
        <p:sp>
          <p:nvSpPr>
            <p:cNvPr id="174" name="Shape 174"/>
            <p:cNvSpPr txBox="1"/>
            <p:nvPr/>
          </p:nvSpPr>
          <p:spPr>
            <a:xfrm>
              <a:off x="4326825" y="2196550"/>
              <a:ext cx="6162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b="1" lang="ru" sz="2400">
                  <a:solidFill>
                    <a:schemeClr val="lt1"/>
                  </a:solidFill>
                </a:rPr>
                <a:t>JS</a:t>
              </a:r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lang="ru"/>
              <a:t>1. Виды компонент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0" name="Shape 180"/>
          <p:cNvSpPr txBox="1"/>
          <p:nvPr>
            <p:ph idx="1" type="body"/>
          </p:nvPr>
        </p:nvSpPr>
        <p:spPr>
          <a:xfrm>
            <a:off x="311700" y="1152475"/>
            <a:ext cx="26853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i="1" lang="ru">
                <a:solidFill>
                  <a:srgbClr val="808080"/>
                </a:solidFill>
                <a:highlight>
                  <a:srgbClr val="FFFFFF"/>
                </a:highlight>
              </a:rPr>
              <a:t>// class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b="1" lang="ru">
                <a:solidFill>
                  <a:srgbClr val="000080"/>
                </a:solidFill>
                <a:highlight>
                  <a:srgbClr val="FFFFFF"/>
                </a:highlight>
              </a:rPr>
              <a:t>class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App </a:t>
            </a:r>
            <a:r>
              <a:rPr b="1" lang="ru">
                <a:solidFill>
                  <a:srgbClr val="000080"/>
                </a:solidFill>
                <a:highlight>
                  <a:srgbClr val="FFFFFF"/>
                </a:highlight>
              </a:rPr>
              <a:t>extends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React {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ru">
                <a:solidFill>
                  <a:srgbClr val="7A7A43"/>
                </a:solidFill>
                <a:highlight>
                  <a:srgbClr val="FFFFFF"/>
                </a:highlight>
              </a:rPr>
              <a:t>render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() {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  </a:t>
            </a:r>
            <a:r>
              <a:rPr b="1" lang="ru">
                <a:solidFill>
                  <a:srgbClr val="000080"/>
                </a:solidFill>
                <a:highlight>
                  <a:srgbClr val="FFFFFF"/>
                </a:highlight>
              </a:rPr>
              <a:t>return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(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    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&lt;</a:t>
            </a:r>
            <a:r>
              <a:rPr b="1" lang="ru">
                <a:solidFill>
                  <a:srgbClr val="000080"/>
                </a:solidFill>
                <a:highlight>
                  <a:srgbClr val="EFEFEF"/>
                </a:highlight>
              </a:rPr>
              <a:t>div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&gt;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Hi World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&lt;/</a:t>
            </a:r>
            <a:r>
              <a:rPr b="1" lang="ru">
                <a:solidFill>
                  <a:srgbClr val="000080"/>
                </a:solidFill>
                <a:highlight>
                  <a:srgbClr val="EFEFEF"/>
                </a:highlight>
              </a:rPr>
              <a:t>div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&gt;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  )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}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}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t/>
            </a:r>
            <a:endParaRPr i="1">
              <a:solidFill>
                <a:srgbClr val="808080"/>
              </a:solidFill>
              <a:highlight>
                <a:srgbClr val="FFFFFF"/>
              </a:highlight>
            </a:endParaRP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Shape 181"/>
          <p:cNvSpPr txBox="1"/>
          <p:nvPr>
            <p:ph idx="1" type="body"/>
          </p:nvPr>
        </p:nvSpPr>
        <p:spPr>
          <a:xfrm>
            <a:off x="6255300" y="1152475"/>
            <a:ext cx="2415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i="1" lang="ru">
                <a:solidFill>
                  <a:srgbClr val="808080"/>
                </a:solidFill>
                <a:highlight>
                  <a:srgbClr val="FFFFFF"/>
                </a:highlight>
              </a:rPr>
              <a:t>// arrow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b="1" lang="ru">
                <a:solidFill>
                  <a:srgbClr val="000080"/>
                </a:solidFill>
                <a:highlight>
                  <a:srgbClr val="FFFFFF"/>
                </a:highlight>
              </a:rPr>
              <a:t>const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App = () =&gt; (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&lt;</a:t>
            </a:r>
            <a:r>
              <a:rPr b="1" lang="ru">
                <a:solidFill>
                  <a:srgbClr val="000080"/>
                </a:solidFill>
                <a:highlight>
                  <a:srgbClr val="EFEFEF"/>
                </a:highlight>
              </a:rPr>
              <a:t>div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&gt;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Hi World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&lt;/</a:t>
            </a:r>
            <a:r>
              <a:rPr b="1" lang="ru">
                <a:solidFill>
                  <a:srgbClr val="000080"/>
                </a:solidFill>
                <a:highlight>
                  <a:srgbClr val="EFEFEF"/>
                </a:highlight>
              </a:rPr>
              <a:t>div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&gt;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);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Shape 182"/>
          <p:cNvSpPr txBox="1"/>
          <p:nvPr>
            <p:ph idx="1" type="body"/>
          </p:nvPr>
        </p:nvSpPr>
        <p:spPr>
          <a:xfrm>
            <a:off x="3207300" y="1152475"/>
            <a:ext cx="26853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i="1" lang="ru">
                <a:solidFill>
                  <a:srgbClr val="808080"/>
                </a:solidFill>
                <a:highlight>
                  <a:srgbClr val="FFFFFF"/>
                </a:highlight>
              </a:rPr>
              <a:t>//origin js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b="1" lang="ru">
                <a:solidFill>
                  <a:srgbClr val="000080"/>
                </a:solidFill>
                <a:highlight>
                  <a:srgbClr val="FFFFFF"/>
                </a:highlight>
              </a:rPr>
              <a:t>const </a:t>
            </a:r>
            <a:r>
              <a:rPr i="1" lang="ru">
                <a:solidFill>
                  <a:schemeClr val="dk1"/>
                </a:solidFill>
                <a:highlight>
                  <a:srgbClr val="FFFFFF"/>
                </a:highlight>
              </a:rPr>
              <a:t>App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= </a:t>
            </a:r>
            <a:r>
              <a:rPr b="1" lang="ru">
                <a:solidFill>
                  <a:srgbClr val="000080"/>
                </a:solidFill>
                <a:highlight>
                  <a:srgbClr val="FFFFFF"/>
                </a:highlight>
              </a:rPr>
              <a:t>function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App() {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b="1" lang="ru">
                <a:solidFill>
                  <a:srgbClr val="000080"/>
                </a:solidFill>
                <a:highlight>
                  <a:srgbClr val="FFFFFF"/>
                </a:highlight>
              </a:rPr>
              <a:t>return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React.</a:t>
            </a:r>
            <a:r>
              <a:rPr lang="ru">
                <a:solidFill>
                  <a:srgbClr val="7A7A43"/>
                </a:solidFill>
                <a:highlight>
                  <a:srgbClr val="FFFFFF"/>
                </a:highlight>
              </a:rPr>
              <a:t>createElement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(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  </a:t>
            </a:r>
            <a:r>
              <a:rPr b="1" lang="ru">
                <a:solidFill>
                  <a:srgbClr val="658ABA"/>
                </a:solidFill>
                <a:highlight>
                  <a:srgbClr val="FFFFFF"/>
                </a:highlight>
              </a:rPr>
              <a:t>'div'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,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  </a:t>
            </a:r>
            <a:r>
              <a:rPr b="1" lang="ru">
                <a:solidFill>
                  <a:srgbClr val="000080"/>
                </a:solidFill>
                <a:highlight>
                  <a:srgbClr val="FFFFFF"/>
                </a:highlight>
              </a:rPr>
              <a:t>null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,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  </a:t>
            </a:r>
            <a:r>
              <a:rPr b="1" lang="ru">
                <a:solidFill>
                  <a:srgbClr val="658ABA"/>
                </a:solidFill>
                <a:highlight>
                  <a:srgbClr val="FFFFFF"/>
                </a:highlight>
              </a:rPr>
              <a:t>'Hi World'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b="1" lang="ru">
                <a:solidFill>
                  <a:srgbClr val="658ABA"/>
                </a:solidFill>
                <a:highlight>
                  <a:srgbClr val="FFFFFF"/>
                </a:highlight>
              </a:rPr>
              <a:t>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);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};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t/>
            </a:r>
            <a:endParaRPr i="1">
              <a:solidFill>
                <a:srgbClr val="808080"/>
              </a:solidFill>
              <a:highlight>
                <a:srgbClr val="FFFFFF"/>
              </a:highlight>
            </a:endParaRP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t/>
            </a:r>
            <a:endParaRPr i="1">
              <a:solidFill>
                <a:srgbClr val="808080"/>
              </a:solidFill>
              <a:highlight>
                <a:srgbClr val="FFFFFF"/>
              </a:highlight>
            </a:endParaRP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t/>
            </a:r>
            <a:endParaRPr/>
          </a:p>
        </p:txBody>
      </p:sp>
      <p:cxnSp>
        <p:nvCxnSpPr>
          <p:cNvPr id="183" name="Shape 183"/>
          <p:cNvCxnSpPr/>
          <p:nvPr/>
        </p:nvCxnSpPr>
        <p:spPr>
          <a:xfrm>
            <a:off x="3038400" y="1015800"/>
            <a:ext cx="0" cy="4240200"/>
          </a:xfrm>
          <a:prstGeom prst="straightConnector1">
            <a:avLst/>
          </a:prstGeom>
          <a:noFill/>
          <a:ln cap="flat" cmpd="sng" w="19050">
            <a:solidFill>
              <a:srgbClr val="38761D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84" name="Shape 184"/>
          <p:cNvCxnSpPr/>
          <p:nvPr/>
        </p:nvCxnSpPr>
        <p:spPr>
          <a:xfrm>
            <a:off x="5934000" y="1015800"/>
            <a:ext cx="0" cy="4183800"/>
          </a:xfrm>
          <a:prstGeom prst="straightConnector1">
            <a:avLst/>
          </a:prstGeom>
          <a:noFill/>
          <a:ln cap="flat" cmpd="sng" w="19050">
            <a:solidFill>
              <a:srgbClr val="38761D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>
                <a:solidFill>
                  <a:srgbClr val="00783C"/>
                </a:solidFill>
              </a:rPr>
              <a:t>Первое правило React</a:t>
            </a:r>
          </a:p>
        </p:txBody>
      </p:sp>
      <p:sp>
        <p:nvSpPr>
          <p:cNvPr id="190" name="Shape 19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>
                <a:solidFill>
                  <a:srgbClr val="00783C"/>
                </a:solidFill>
              </a:rPr>
              <a:t>Не возвращайте более одного тега из реакт компонента!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2. Типы атрибутов и параметры по умолчанию</a:t>
            </a:r>
          </a:p>
        </p:txBody>
      </p:sp>
      <p:sp>
        <p:nvSpPr>
          <p:cNvPr id="196" name="Shape 19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i="1" lang="ru">
                <a:solidFill>
                  <a:srgbClr val="808080"/>
                </a:solidFill>
                <a:highlight>
                  <a:srgbClr val="FFFFFF"/>
                </a:highlight>
              </a:rPr>
              <a:t>// arrow</a:t>
            </a: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b="1" lang="ru">
                <a:solidFill>
                  <a:srgbClr val="000080"/>
                </a:solidFill>
                <a:highlight>
                  <a:srgbClr val="FFFFFF"/>
                </a:highlight>
              </a:rPr>
              <a:t>const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App = (props) =&gt; (</a:t>
            </a: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&lt;</a:t>
            </a:r>
            <a:r>
              <a:rPr b="1" lang="ru">
                <a:solidFill>
                  <a:srgbClr val="000080"/>
                </a:solidFill>
                <a:highlight>
                  <a:srgbClr val="EFEFEF"/>
                </a:highlight>
              </a:rPr>
              <a:t>div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&gt;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Hi {props.target}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&lt;/</a:t>
            </a:r>
            <a:r>
              <a:rPr b="1" lang="ru">
                <a:solidFill>
                  <a:srgbClr val="000080"/>
                </a:solidFill>
                <a:highlight>
                  <a:srgbClr val="EFEFEF"/>
                </a:highlight>
              </a:rPr>
              <a:t>div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&gt;</a:t>
            </a: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);</a:t>
            </a: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App.propTypes = {</a:t>
            </a: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target: React.PropTypes.string.isRequired</a:t>
            </a: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};</a:t>
            </a: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b="1" lang="ru">
                <a:solidFill>
                  <a:srgbClr val="000080"/>
                </a:solidFill>
                <a:highlight>
                  <a:srgbClr val="FFFFFF"/>
                </a:highlight>
              </a:rPr>
              <a:t>export default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App;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Где резюме?</a:t>
            </a:r>
          </a:p>
        </p:txBody>
      </p:sp>
      <p:sp>
        <p:nvSpPr>
          <p:cNvPr id="61" name="Shape 6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Ударники труда:</a:t>
            </a:r>
          </a:p>
          <a:p>
            <a:pPr indent="-228600" lvl="0" marL="457200" rtl="0">
              <a:spcBef>
                <a:spcPts val="0"/>
              </a:spcBef>
              <a:buAutoNum type="arabicParenR"/>
            </a:pPr>
            <a:r>
              <a:rPr lang="ru"/>
              <a:t>Малеванный</a:t>
            </a:r>
          </a:p>
          <a:p>
            <a:pPr indent="-228600" lvl="0" marL="457200" rtl="0">
              <a:spcBef>
                <a:spcPts val="0"/>
              </a:spcBef>
              <a:buAutoNum type="arabicParenR"/>
            </a:pPr>
            <a:r>
              <a:rPr lang="ru"/>
              <a:t>Истамов</a:t>
            </a:r>
          </a:p>
          <a:p>
            <a:pPr indent="-228600" lvl="0" marL="457200" rtl="0">
              <a:spcBef>
                <a:spcPts val="0"/>
              </a:spcBef>
              <a:buAutoNum type="arabicParenR"/>
            </a:pPr>
            <a:r>
              <a:rPr lang="ru"/>
              <a:t>Чернявский</a:t>
            </a:r>
          </a:p>
          <a:p>
            <a:pPr indent="-228600" lvl="0" marL="457200" rtl="0">
              <a:spcBef>
                <a:spcPts val="0"/>
              </a:spcBef>
              <a:buAutoNum type="arabicParenR"/>
            </a:pPr>
            <a:r>
              <a:rPr lang="ru"/>
              <a:t>Комягин</a:t>
            </a:r>
          </a:p>
          <a:p>
            <a:pPr indent="-228600" lvl="0" marL="457200" rtl="0">
              <a:spcBef>
                <a:spcPts val="0"/>
              </a:spcBef>
              <a:buAutoNum type="arabicParenR"/>
            </a:pPr>
            <a:r>
              <a:rPr lang="ru"/>
              <a:t>Коджаев</a:t>
            </a:r>
          </a:p>
          <a:p>
            <a:pPr indent="-228600" lvl="0" marL="457200" rtl="0">
              <a:spcBef>
                <a:spcPts val="0"/>
              </a:spcBef>
              <a:buAutoNum type="arabicParenR"/>
            </a:pPr>
            <a:r>
              <a:rPr lang="ru"/>
              <a:t>Байда</a:t>
            </a:r>
          </a:p>
          <a:p>
            <a:pPr indent="-228600" lvl="0" marL="457200" rtl="0">
              <a:spcBef>
                <a:spcPts val="0"/>
              </a:spcBef>
              <a:buAutoNum type="arabicParenR"/>
            </a:pPr>
            <a:r>
              <a:rPr lang="ru"/>
              <a:t>Жмурин</a:t>
            </a:r>
          </a:p>
          <a:p>
            <a:pPr indent="-228600" lvl="0" marL="457200" rtl="0">
              <a:spcBef>
                <a:spcPts val="0"/>
              </a:spcBef>
              <a:buAutoNum type="arabicParenR"/>
            </a:pPr>
            <a:r>
              <a:rPr lang="ru"/>
              <a:t>Нешин</a:t>
            </a:r>
          </a:p>
          <a:p>
            <a:pPr indent="-228600" lvl="0" marL="457200" rtl="0">
              <a:spcBef>
                <a:spcPts val="0"/>
              </a:spcBef>
              <a:buAutoNum type="arabicParenR"/>
            </a:pPr>
            <a:r>
              <a:rPr lang="ru"/>
              <a:t>Смолянинова</a:t>
            </a:r>
          </a:p>
          <a:p>
            <a:pPr indent="-228600" lvl="0" marL="457200" rtl="0">
              <a:spcBef>
                <a:spcPts val="0"/>
              </a:spcBef>
              <a:buAutoNum type="arabicParenR"/>
            </a:pPr>
            <a:r>
              <a:rPr lang="ru"/>
              <a:t>Плешаков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3. Состояния компонента и обновление</a:t>
            </a:r>
          </a:p>
        </p:txBody>
      </p:sp>
      <p:sp>
        <p:nvSpPr>
          <p:cNvPr id="202" name="Shape 20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b="1" lang="ru">
                <a:solidFill>
                  <a:srgbClr val="000080"/>
                </a:solidFill>
                <a:highlight>
                  <a:srgbClr val="FFFFFF"/>
                </a:highlight>
              </a:rPr>
              <a:t>class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App </a:t>
            </a:r>
            <a:r>
              <a:rPr b="1" lang="ru">
                <a:solidFill>
                  <a:srgbClr val="000080"/>
                </a:solidFill>
                <a:highlight>
                  <a:srgbClr val="FFFFFF"/>
                </a:highlight>
              </a:rPr>
              <a:t>extends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Component {</a:t>
            </a: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constructor(props) {</a:t>
            </a: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  </a:t>
            </a:r>
            <a:r>
              <a:rPr b="1" lang="ru">
                <a:solidFill>
                  <a:srgbClr val="000080"/>
                </a:solidFill>
                <a:highlight>
                  <a:srgbClr val="FFFFFF"/>
                </a:highlight>
              </a:rPr>
              <a:t>super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(props);</a:t>
            </a: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  </a:t>
            </a:r>
            <a:r>
              <a:rPr b="1" lang="ru">
                <a:solidFill>
                  <a:srgbClr val="000080"/>
                </a:solidFill>
                <a:highlight>
                  <a:srgbClr val="FFFFFF"/>
                </a:highlight>
              </a:rPr>
              <a:t>this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.state = { count: </a:t>
            </a:r>
            <a:r>
              <a:rPr lang="ru">
                <a:solidFill>
                  <a:srgbClr val="0000FF"/>
                </a:solidFill>
                <a:highlight>
                  <a:srgbClr val="FFFFFF"/>
                </a:highlight>
              </a:rPr>
              <a:t>0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};</a:t>
            </a: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  </a:t>
            </a:r>
            <a:r>
              <a:rPr b="1" lang="ru">
                <a:solidFill>
                  <a:srgbClr val="000080"/>
                </a:solidFill>
                <a:highlight>
                  <a:srgbClr val="FFFFFF"/>
                </a:highlight>
              </a:rPr>
              <a:t>this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.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update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= </a:t>
            </a:r>
            <a:r>
              <a:rPr b="1" lang="ru">
                <a:solidFill>
                  <a:srgbClr val="000080"/>
                </a:solidFill>
                <a:highlight>
                  <a:srgbClr val="FFFFFF"/>
                </a:highlight>
              </a:rPr>
              <a:t>this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.update.bind(</a:t>
            </a:r>
            <a:r>
              <a:rPr b="1" lang="ru">
                <a:solidFill>
                  <a:srgbClr val="000080"/>
                </a:solidFill>
                <a:highlight>
                  <a:srgbClr val="FFFFFF"/>
                </a:highlight>
              </a:rPr>
              <a:t>this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);</a:t>
            </a: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}</a:t>
            </a: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update() {</a:t>
            </a: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  </a:t>
            </a:r>
            <a:r>
              <a:rPr b="1" lang="ru">
                <a:solidFill>
                  <a:srgbClr val="000080"/>
                </a:solidFill>
                <a:highlight>
                  <a:srgbClr val="FFFFFF"/>
                </a:highlight>
              </a:rPr>
              <a:t>this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.setState({ count: </a:t>
            </a:r>
            <a:r>
              <a:rPr b="1" lang="ru">
                <a:solidFill>
                  <a:srgbClr val="000080"/>
                </a:solidFill>
                <a:highlight>
                  <a:srgbClr val="FFFFFF"/>
                </a:highlight>
              </a:rPr>
              <a:t>this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.state.count + 1 });</a:t>
            </a: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}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render() {...}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/>
              <a:t>4. Внутренние компоненты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8" name="Shape 2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b="1" lang="ru">
                <a:solidFill>
                  <a:srgbClr val="000080"/>
                </a:solidFill>
                <a:highlight>
                  <a:srgbClr val="FFFFFF"/>
                </a:highlight>
              </a:rPr>
              <a:t>const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Widget = (props) =&gt; (</a:t>
            </a: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  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&lt;</a:t>
            </a:r>
            <a:r>
              <a:rPr b="1" lang="ru">
                <a:solidFill>
                  <a:srgbClr val="000080"/>
                </a:solidFill>
                <a:highlight>
                  <a:srgbClr val="EFEFEF"/>
                </a:highlight>
              </a:rPr>
              <a:t>div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&gt;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Hi {props.target} {props.message}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&lt;/</a:t>
            </a:r>
            <a:r>
              <a:rPr b="1" lang="ru">
                <a:solidFill>
                  <a:srgbClr val="000080"/>
                </a:solidFill>
                <a:highlight>
                  <a:srgbClr val="EFEFEF"/>
                </a:highlight>
              </a:rPr>
              <a:t>div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&gt;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);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b="1" lang="ru">
                <a:solidFill>
                  <a:srgbClr val="000080"/>
                </a:solidFill>
                <a:highlight>
                  <a:srgbClr val="FFFFFF"/>
                </a:highlight>
              </a:rPr>
              <a:t>const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App = () =&gt; (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&lt;</a:t>
            </a:r>
            <a:r>
              <a:rPr b="1" lang="ru">
                <a:solidFill>
                  <a:srgbClr val="000080"/>
                </a:solidFill>
                <a:highlight>
                  <a:srgbClr val="EFEFEF"/>
                </a:highlight>
              </a:rPr>
              <a:t>div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&gt;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  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&lt;</a:t>
            </a:r>
            <a:r>
              <a:rPr b="1" lang="ru">
                <a:solidFill>
                  <a:srgbClr val="000080"/>
                </a:solidFill>
                <a:highlight>
                  <a:srgbClr val="EFEFEF"/>
                </a:highlight>
              </a:rPr>
              <a:t>Widget ... /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&gt;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   &lt;</a:t>
            </a:r>
            <a:r>
              <a:rPr b="1" lang="ru">
                <a:solidFill>
                  <a:srgbClr val="000080"/>
                </a:solidFill>
                <a:highlight>
                  <a:srgbClr val="EFEFEF"/>
                </a:highlight>
              </a:rPr>
              <a:t>Widget ... /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&gt;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   &lt;</a:t>
            </a:r>
            <a:r>
              <a:rPr b="1" lang="ru">
                <a:solidFill>
                  <a:srgbClr val="000080"/>
                </a:solidFill>
                <a:highlight>
                  <a:srgbClr val="EFEFEF"/>
                </a:highlight>
              </a:rPr>
              <a:t>Widget ... /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&gt;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&lt;/</a:t>
            </a:r>
            <a:r>
              <a:rPr b="1" lang="ru">
                <a:solidFill>
                  <a:srgbClr val="000080"/>
                </a:solidFill>
                <a:highlight>
                  <a:srgbClr val="EFEFEF"/>
                </a:highlight>
              </a:rPr>
              <a:t>div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&gt;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);</a:t>
            </a: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5. Связь компонентов и DOM</a:t>
            </a:r>
          </a:p>
        </p:txBody>
      </p:sp>
      <p:sp>
        <p:nvSpPr>
          <p:cNvPr id="214" name="Shape 214"/>
          <p:cNvSpPr txBox="1"/>
          <p:nvPr>
            <p:ph idx="1" type="body"/>
          </p:nvPr>
        </p:nvSpPr>
        <p:spPr>
          <a:xfrm>
            <a:off x="311700" y="1152475"/>
            <a:ext cx="8668800" cy="2902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update(e) {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b="1" lang="ru">
                <a:solidFill>
                  <a:srgbClr val="000080"/>
                </a:solidFill>
                <a:highlight>
                  <a:srgbClr val="FFFFFF"/>
                </a:highlight>
              </a:rPr>
              <a:t>this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.setState({ width: ReactDOM.findDOMNode(</a:t>
            </a:r>
            <a:r>
              <a:rPr b="1" lang="ru">
                <a:solidFill>
                  <a:srgbClr val="000080"/>
                </a:solidFill>
                <a:highlight>
                  <a:srgbClr val="FFFFFF"/>
                </a:highlight>
              </a:rPr>
              <a:t>this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.refs.widget).offsetWidth })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}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render() {</a:t>
            </a: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b="1" lang="ru">
                <a:solidFill>
                  <a:srgbClr val="000080"/>
                </a:solidFill>
                <a:highlight>
                  <a:srgbClr val="FFFFFF"/>
                </a:highlight>
              </a:rPr>
              <a:t>return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(</a:t>
            </a: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    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&lt;</a:t>
            </a:r>
            <a:r>
              <a:rPr b="1" lang="ru">
                <a:solidFill>
                  <a:srgbClr val="000080"/>
                </a:solidFill>
                <a:highlight>
                  <a:srgbClr val="EFEFEF"/>
                </a:highlight>
              </a:rPr>
              <a:t>div </a:t>
            </a:r>
            <a:r>
              <a:rPr b="1" lang="ru">
                <a:solidFill>
                  <a:srgbClr val="0055FF"/>
                </a:solidFill>
                <a:highlight>
                  <a:srgbClr val="EFEFEF"/>
                </a:highlight>
              </a:rPr>
              <a:t>ref</a:t>
            </a:r>
            <a:r>
              <a:rPr b="1" lang="ru">
                <a:solidFill>
                  <a:srgbClr val="658ABA"/>
                </a:solidFill>
                <a:highlight>
                  <a:srgbClr val="EFEFEF"/>
                </a:highlight>
              </a:rPr>
              <a:t>="widget"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&gt;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{</a:t>
            </a:r>
            <a:r>
              <a:rPr b="1" lang="ru">
                <a:solidFill>
                  <a:srgbClr val="000080"/>
                </a:solidFill>
                <a:highlight>
                  <a:srgbClr val="FFFFFF"/>
                </a:highlight>
              </a:rPr>
              <a:t>this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.state.width}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&lt;/</a:t>
            </a:r>
            <a:r>
              <a:rPr b="1" lang="ru">
                <a:solidFill>
                  <a:srgbClr val="000080"/>
                </a:solidFill>
                <a:highlight>
                  <a:srgbClr val="EFEFEF"/>
                </a:highlight>
              </a:rPr>
              <a:t>div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&gt;</a:t>
            </a: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);</a:t>
            </a: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}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/>
              <a:t> </a:t>
            </a:r>
          </a:p>
        </p:txBody>
      </p:sp>
      <p:sp>
        <p:nvSpPr>
          <p:cNvPr id="215" name="Shape 215"/>
          <p:cNvSpPr txBox="1"/>
          <p:nvPr>
            <p:ph idx="1" type="body"/>
          </p:nvPr>
        </p:nvSpPr>
        <p:spPr>
          <a:xfrm>
            <a:off x="4179100" y="1294500"/>
            <a:ext cx="4749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/>
              <a:t> </a:t>
            </a:r>
          </a:p>
        </p:txBody>
      </p:sp>
      <p:sp>
        <p:nvSpPr>
          <p:cNvPr id="216" name="Shape 216"/>
          <p:cNvSpPr txBox="1"/>
          <p:nvPr/>
        </p:nvSpPr>
        <p:spPr>
          <a:xfrm>
            <a:off x="2439700" y="4240400"/>
            <a:ext cx="3440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ru" sz="1800">
                <a:solidFill>
                  <a:schemeClr val="dk2"/>
                </a:solidFill>
              </a:rPr>
              <a:t>! Плохой пример в eggheads !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6. Работа с детьми</a:t>
            </a:r>
          </a:p>
        </p:txBody>
      </p:sp>
      <p:sp>
        <p:nvSpPr>
          <p:cNvPr id="222" name="Shape 2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b="1" lang="ru">
                <a:solidFill>
                  <a:srgbClr val="000080"/>
                </a:solidFill>
              </a:rPr>
              <a:t>const </a:t>
            </a:r>
            <a:r>
              <a:rPr lang="ru">
                <a:solidFill>
                  <a:schemeClr val="dk1"/>
                </a:solidFill>
              </a:rPr>
              <a:t>Widget = (props) =&gt; (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</a:rPr>
              <a:t>   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&lt;</a:t>
            </a:r>
            <a:r>
              <a:rPr b="1" lang="ru">
                <a:solidFill>
                  <a:srgbClr val="000080"/>
                </a:solidFill>
                <a:highlight>
                  <a:srgbClr val="EFEFEF"/>
                </a:highlight>
              </a:rPr>
              <a:t>div style</a:t>
            </a:r>
            <a:r>
              <a:rPr lang="ru">
                <a:solidFill>
                  <a:schemeClr val="dk1"/>
                </a:solidFill>
              </a:rPr>
              <a:t>={{color:’red’}}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&gt;</a:t>
            </a:r>
            <a:r>
              <a:rPr lang="ru">
                <a:solidFill>
                  <a:schemeClr val="dk1"/>
                </a:solidFill>
              </a:rPr>
              <a:t>{props.children}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&lt;/</a:t>
            </a:r>
            <a:r>
              <a:rPr b="1" lang="ru">
                <a:solidFill>
                  <a:srgbClr val="000080"/>
                </a:solidFill>
                <a:highlight>
                  <a:srgbClr val="EFEFEF"/>
                </a:highlight>
              </a:rPr>
              <a:t>div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&gt;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</a:rPr>
              <a:t>);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t/>
            </a:r>
            <a:endParaRPr b="1">
              <a:solidFill>
                <a:srgbClr val="000080"/>
              </a:solidFill>
            </a:endParaRPr>
          </a:p>
          <a:p>
            <a:pPr lvl="0" rt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b="1" lang="ru">
                <a:solidFill>
                  <a:srgbClr val="000080"/>
                </a:solidFill>
              </a:rPr>
              <a:t>const </a:t>
            </a:r>
            <a:r>
              <a:rPr lang="ru">
                <a:solidFill>
                  <a:schemeClr val="dk1"/>
                </a:solidFill>
              </a:rPr>
              <a:t>App = (props) =&gt; (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 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&lt;</a:t>
            </a:r>
            <a:r>
              <a:rPr b="1" lang="ru">
                <a:solidFill>
                  <a:srgbClr val="000080"/>
                </a:solidFill>
                <a:highlight>
                  <a:srgbClr val="EFEFEF"/>
                </a:highlight>
              </a:rPr>
              <a:t>Widget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&gt;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    &lt;</a:t>
            </a:r>
            <a:r>
              <a:rPr b="1" lang="ru">
                <a:solidFill>
                  <a:srgbClr val="000080"/>
                </a:solidFill>
                <a:highlight>
                  <a:srgbClr val="EFEFEF"/>
                </a:highlight>
              </a:rPr>
              <a:t>div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&gt;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Hi {props.target} {props.text}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&lt;/</a:t>
            </a:r>
            <a:r>
              <a:rPr b="1" lang="ru">
                <a:solidFill>
                  <a:srgbClr val="000080"/>
                </a:solidFill>
                <a:highlight>
                  <a:srgbClr val="EFEFEF"/>
                </a:highlight>
              </a:rPr>
              <a:t>div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&gt;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    &lt;</a:t>
            </a:r>
            <a:r>
              <a:rPr b="1" lang="ru">
                <a:solidFill>
                  <a:srgbClr val="000080"/>
                </a:solidFill>
                <a:highlight>
                  <a:srgbClr val="EFEFEF"/>
                </a:highlight>
              </a:rPr>
              <a:t>div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&gt;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bye{props.target} {props.text}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&lt;/</a:t>
            </a:r>
            <a:r>
              <a:rPr b="1" lang="ru">
                <a:solidFill>
                  <a:srgbClr val="000080"/>
                </a:solidFill>
                <a:highlight>
                  <a:srgbClr val="EFEFEF"/>
                </a:highlight>
              </a:rPr>
              <a:t>div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&gt;</a:t>
            </a: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  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&lt;/</a:t>
            </a:r>
            <a:r>
              <a:rPr b="1" lang="ru">
                <a:solidFill>
                  <a:srgbClr val="000080"/>
                </a:solidFill>
                <a:highlight>
                  <a:srgbClr val="EFEFEF"/>
                </a:highlight>
              </a:rPr>
              <a:t>Widget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&gt;</a:t>
            </a: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);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Жизненный цикл компонент</a:t>
            </a:r>
          </a:p>
        </p:txBody>
      </p:sp>
      <p:sp>
        <p:nvSpPr>
          <p:cNvPr id="228" name="Shape 2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29" name="Shape 2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7925" y="1403350"/>
            <a:ext cx="4762500" cy="2914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7. Жизненный цикл простой</a:t>
            </a:r>
          </a:p>
        </p:txBody>
      </p:sp>
      <p:sp>
        <p:nvSpPr>
          <p:cNvPr id="235" name="Shape 235"/>
          <p:cNvSpPr txBox="1"/>
          <p:nvPr/>
        </p:nvSpPr>
        <p:spPr>
          <a:xfrm>
            <a:off x="372250" y="1807575"/>
            <a:ext cx="2501400" cy="524700"/>
          </a:xfrm>
          <a:prstGeom prst="rect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0"/>
              </a:spcBef>
              <a:spcAft>
                <a:spcPts val="200"/>
              </a:spcAft>
              <a:buNone/>
            </a:pPr>
            <a:r>
              <a:rPr lang="ru" sz="1800">
                <a:solidFill>
                  <a:schemeClr val="dk1"/>
                </a:solidFill>
              </a:rPr>
              <a:t>componentWillMount</a:t>
            </a:r>
          </a:p>
        </p:txBody>
      </p:sp>
      <p:sp>
        <p:nvSpPr>
          <p:cNvPr id="236" name="Shape 236"/>
          <p:cNvSpPr txBox="1"/>
          <p:nvPr/>
        </p:nvSpPr>
        <p:spPr>
          <a:xfrm>
            <a:off x="372250" y="2721975"/>
            <a:ext cx="2501400" cy="524700"/>
          </a:xfrm>
          <a:prstGeom prst="rect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0"/>
              </a:spcBef>
              <a:spcAft>
                <a:spcPts val="200"/>
              </a:spcAft>
              <a:buNone/>
            </a:pPr>
            <a:r>
              <a:rPr lang="ru" sz="1800">
                <a:solidFill>
                  <a:schemeClr val="dk1"/>
                </a:solidFill>
              </a:rPr>
              <a:t>componentDidMount</a:t>
            </a:r>
          </a:p>
        </p:txBody>
      </p:sp>
      <p:sp>
        <p:nvSpPr>
          <p:cNvPr id="237" name="Shape 237"/>
          <p:cNvSpPr txBox="1"/>
          <p:nvPr/>
        </p:nvSpPr>
        <p:spPr>
          <a:xfrm>
            <a:off x="6011050" y="2721975"/>
            <a:ext cx="2745000" cy="524700"/>
          </a:xfrm>
          <a:prstGeom prst="rect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200"/>
              </a:spcAft>
              <a:buNone/>
            </a:pPr>
            <a:r>
              <a:rPr lang="ru" sz="1800">
                <a:solidFill>
                  <a:schemeClr val="dk1"/>
                </a:solidFill>
              </a:rPr>
              <a:t>componentWillUnmount</a:t>
            </a:r>
          </a:p>
        </p:txBody>
      </p:sp>
      <p:cxnSp>
        <p:nvCxnSpPr>
          <p:cNvPr id="238" name="Shape 238"/>
          <p:cNvCxnSpPr>
            <a:stCxn id="235" idx="2"/>
            <a:endCxn id="236" idx="0"/>
          </p:cNvCxnSpPr>
          <p:nvPr/>
        </p:nvCxnSpPr>
        <p:spPr>
          <a:xfrm>
            <a:off x="1622950" y="2332275"/>
            <a:ext cx="0" cy="3897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239" name="Shape 239"/>
          <p:cNvSpPr txBox="1"/>
          <p:nvPr/>
        </p:nvSpPr>
        <p:spPr>
          <a:xfrm>
            <a:off x="3191650" y="2721975"/>
            <a:ext cx="2501400" cy="524700"/>
          </a:xfrm>
          <a:prstGeom prst="rect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0"/>
              </a:spcBef>
              <a:spcAft>
                <a:spcPts val="200"/>
              </a:spcAft>
              <a:buNone/>
            </a:pPr>
            <a:r>
              <a:rPr lang="ru" sz="1800">
                <a:solidFill>
                  <a:schemeClr val="dk1"/>
                </a:solidFill>
              </a:rPr>
              <a:t>componentDidUpdate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7. Жизненный цикл простой</a:t>
            </a:r>
          </a:p>
        </p:txBody>
      </p:sp>
      <p:sp>
        <p:nvSpPr>
          <p:cNvPr id="245" name="Shape 24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b="1" lang="ru">
                <a:solidFill>
                  <a:srgbClr val="000080"/>
                </a:solidFill>
                <a:highlight>
                  <a:srgbClr val="FFFFFF"/>
                </a:highlight>
              </a:rPr>
              <a:t>class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Widget </a:t>
            </a:r>
            <a:r>
              <a:rPr b="1" lang="ru">
                <a:solidFill>
                  <a:srgbClr val="000080"/>
                </a:solidFill>
                <a:highlight>
                  <a:srgbClr val="FFFFFF"/>
                </a:highlight>
              </a:rPr>
              <a:t>extends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Component {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componentWillMount(){ console.log(</a:t>
            </a:r>
            <a:r>
              <a:rPr b="1" lang="ru">
                <a:solidFill>
                  <a:srgbClr val="658ABA"/>
                </a:solidFill>
                <a:highlight>
                  <a:srgbClr val="FFFFFF"/>
                </a:highlight>
              </a:rPr>
              <a:t>'перед добавлением в DOM'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) }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componentDidMount(){ console.log(</a:t>
            </a:r>
            <a:r>
              <a:rPr b="1" lang="ru">
                <a:solidFill>
                  <a:srgbClr val="658ABA"/>
                </a:solidFill>
                <a:highlight>
                  <a:srgbClr val="FFFFFF"/>
                </a:highlight>
              </a:rPr>
              <a:t>'после добавления в DOM'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) }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componentDidUpdate(){ console.log(</a:t>
            </a:r>
            <a:r>
              <a:rPr b="1" lang="ru">
                <a:solidFill>
                  <a:srgbClr val="658ABA"/>
                </a:solidFill>
                <a:highlight>
                  <a:srgbClr val="FFFFFF"/>
                </a:highlight>
              </a:rPr>
              <a:t>'после обновления'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)}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componentWillUnmount(){ console.log(</a:t>
            </a:r>
            <a:r>
              <a:rPr b="1" lang="ru">
                <a:solidFill>
                  <a:srgbClr val="658ABA"/>
                </a:solidFill>
                <a:highlight>
                  <a:srgbClr val="FFFFFF"/>
                </a:highlight>
              </a:rPr>
              <a:t>'перед удалением из DOM'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) }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render() {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  </a:t>
            </a:r>
            <a:r>
              <a:rPr b="1" lang="ru">
                <a:solidFill>
                  <a:srgbClr val="000080"/>
                </a:solidFill>
                <a:highlight>
                  <a:srgbClr val="FFFFFF"/>
                </a:highlight>
              </a:rPr>
              <a:t>return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( 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&lt;</a:t>
            </a:r>
            <a:r>
              <a:rPr b="1" lang="ru">
                <a:solidFill>
                  <a:srgbClr val="000080"/>
                </a:solidFill>
                <a:highlight>
                  <a:srgbClr val="EFEFEF"/>
                </a:highlight>
              </a:rPr>
              <a:t>div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&gt;HI&lt;/</a:t>
            </a:r>
            <a:r>
              <a:rPr b="1" lang="ru">
                <a:solidFill>
                  <a:srgbClr val="000080"/>
                </a:solidFill>
                <a:highlight>
                  <a:srgbClr val="EFEFEF"/>
                </a:highlight>
              </a:rPr>
              <a:t>div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&gt;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);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}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}</a:t>
            </a: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>
                <a:solidFill>
                  <a:srgbClr val="00783C"/>
                </a:solidFill>
              </a:rPr>
              <a:t>Второе правило React</a:t>
            </a:r>
          </a:p>
        </p:txBody>
      </p:sp>
      <p:sp>
        <p:nvSpPr>
          <p:cNvPr id="251" name="Shape 25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>
                <a:solidFill>
                  <a:srgbClr val="00783C"/>
                </a:solidFill>
              </a:rPr>
              <a:t>Не забываю убирать листенеров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8. Жизненный цикл расширенный</a:t>
            </a:r>
          </a:p>
        </p:txBody>
      </p:sp>
      <p:sp>
        <p:nvSpPr>
          <p:cNvPr id="257" name="Shape 257"/>
          <p:cNvSpPr txBox="1"/>
          <p:nvPr/>
        </p:nvSpPr>
        <p:spPr>
          <a:xfrm>
            <a:off x="3115450" y="3331575"/>
            <a:ext cx="2501400" cy="524700"/>
          </a:xfrm>
          <a:prstGeom prst="rect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0"/>
              </a:spcBef>
              <a:spcAft>
                <a:spcPts val="200"/>
              </a:spcAft>
              <a:buNone/>
            </a:pPr>
            <a:r>
              <a:rPr lang="ru" sz="1800">
                <a:solidFill>
                  <a:schemeClr val="dk1"/>
                </a:solidFill>
              </a:rPr>
              <a:t>componentDidUpdate</a:t>
            </a:r>
          </a:p>
        </p:txBody>
      </p:sp>
      <p:sp>
        <p:nvSpPr>
          <p:cNvPr id="258" name="Shape 258"/>
          <p:cNvSpPr txBox="1"/>
          <p:nvPr/>
        </p:nvSpPr>
        <p:spPr>
          <a:xfrm>
            <a:off x="2810650" y="2417175"/>
            <a:ext cx="3113700" cy="524700"/>
          </a:xfrm>
          <a:prstGeom prst="rect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0"/>
              </a:spcBef>
              <a:spcAft>
                <a:spcPts val="200"/>
              </a:spcAft>
              <a:buNone/>
            </a:pPr>
            <a:r>
              <a:rPr lang="ru" sz="1800">
                <a:solidFill>
                  <a:schemeClr val="dk1"/>
                </a:solidFill>
              </a:rPr>
              <a:t>shouldComponentUpdate</a:t>
            </a:r>
          </a:p>
        </p:txBody>
      </p:sp>
      <p:cxnSp>
        <p:nvCxnSpPr>
          <p:cNvPr id="259" name="Shape 259"/>
          <p:cNvCxnSpPr>
            <a:stCxn id="258" idx="2"/>
          </p:cNvCxnSpPr>
          <p:nvPr/>
        </p:nvCxnSpPr>
        <p:spPr>
          <a:xfrm>
            <a:off x="4367500" y="2941875"/>
            <a:ext cx="0" cy="3897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260" name="Shape 260"/>
          <p:cNvSpPr txBox="1"/>
          <p:nvPr/>
        </p:nvSpPr>
        <p:spPr>
          <a:xfrm>
            <a:off x="2810650" y="1502775"/>
            <a:ext cx="3113700" cy="524700"/>
          </a:xfrm>
          <a:prstGeom prst="rect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200"/>
              </a:spcAft>
              <a:buNone/>
            </a:pPr>
            <a:r>
              <a:rPr lang="ru" sz="1800">
                <a:solidFill>
                  <a:schemeClr val="dk1"/>
                </a:solidFill>
              </a:rPr>
              <a:t>componentWillReceiveProps</a:t>
            </a:r>
          </a:p>
        </p:txBody>
      </p:sp>
      <p:cxnSp>
        <p:nvCxnSpPr>
          <p:cNvPr id="261" name="Shape 261"/>
          <p:cNvCxnSpPr>
            <a:stCxn id="260" idx="2"/>
          </p:cNvCxnSpPr>
          <p:nvPr/>
        </p:nvCxnSpPr>
        <p:spPr>
          <a:xfrm>
            <a:off x="4367500" y="2027475"/>
            <a:ext cx="0" cy="3897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8. Жизненный цикл расширенный</a:t>
            </a:r>
          </a:p>
        </p:txBody>
      </p:sp>
      <p:sp>
        <p:nvSpPr>
          <p:cNvPr id="267" name="Shape 26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b="1" lang="ru">
                <a:solidFill>
                  <a:srgbClr val="000080"/>
                </a:solidFill>
                <a:highlight>
                  <a:srgbClr val="FFFFFF"/>
                </a:highlight>
              </a:rPr>
              <a:t>class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Widget </a:t>
            </a:r>
            <a:r>
              <a:rPr b="1" lang="ru">
                <a:solidFill>
                  <a:srgbClr val="000080"/>
                </a:solidFill>
                <a:highlight>
                  <a:srgbClr val="FFFFFF"/>
                </a:highlight>
              </a:rPr>
              <a:t>extends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Component {</a:t>
            </a: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componentWillReceiveProps(){ console.log(</a:t>
            </a:r>
            <a:r>
              <a:rPr b="1" lang="ru">
                <a:solidFill>
                  <a:srgbClr val="658ABA"/>
                </a:solidFill>
                <a:highlight>
                  <a:srgbClr val="FFFFFF"/>
                </a:highlight>
              </a:rPr>
              <a:t>'обработка props'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) }</a:t>
            </a: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shouldComponentUpdate(){ console.log(</a:t>
            </a:r>
            <a:r>
              <a:rPr b="1" lang="ru">
                <a:solidFill>
                  <a:srgbClr val="658ABA"/>
                </a:solidFill>
                <a:highlight>
                  <a:srgbClr val="FFFFFF"/>
                </a:highlight>
              </a:rPr>
              <a:t>'отменяет render</a:t>
            </a:r>
            <a:r>
              <a:rPr b="1" lang="ru">
                <a:solidFill>
                  <a:srgbClr val="658ABA"/>
                </a:solidFill>
                <a:highlight>
                  <a:srgbClr val="FFFFFF"/>
                </a:highlight>
              </a:rPr>
              <a:t>'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); return true; }</a:t>
            </a: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render() {</a:t>
            </a: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  </a:t>
            </a:r>
            <a:r>
              <a:rPr b="1" lang="ru">
                <a:solidFill>
                  <a:srgbClr val="000080"/>
                </a:solidFill>
                <a:highlight>
                  <a:srgbClr val="FFFFFF"/>
                </a:highlight>
              </a:rPr>
              <a:t>return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( 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&lt;</a:t>
            </a:r>
            <a:r>
              <a:rPr b="1" lang="ru">
                <a:solidFill>
                  <a:srgbClr val="000080"/>
                </a:solidFill>
                <a:highlight>
                  <a:srgbClr val="EFEFEF"/>
                </a:highlight>
              </a:rPr>
              <a:t>div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&gt;HI&lt;/</a:t>
            </a:r>
            <a:r>
              <a:rPr b="1" lang="ru">
                <a:solidFill>
                  <a:srgbClr val="000080"/>
                </a:solidFill>
                <a:highlight>
                  <a:srgbClr val="EFEFEF"/>
                </a:highlight>
              </a:rPr>
              <a:t>div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&gt;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);</a:t>
            </a: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}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}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Мои вопросы</a:t>
            </a:r>
          </a:p>
        </p:txBody>
      </p:sp>
      <p:sp>
        <p:nvSpPr>
          <p:cNvPr id="67" name="Shape 6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AutoNum type="arabicParenR"/>
            </a:pPr>
            <a:r>
              <a:rPr lang="ru"/>
              <a:t>Почему вы решили учить JAVA?</a:t>
            </a:r>
          </a:p>
          <a:p>
            <a:pPr indent="-228600" lvl="0" marL="457200" rtl="0">
              <a:spcBef>
                <a:spcPts val="0"/>
              </a:spcBef>
              <a:buAutoNum type="arabicParenR"/>
            </a:pPr>
            <a:r>
              <a:rPr lang="ru"/>
              <a:t>Ещё немного потрепаться про популярность языков и опенсорc?</a:t>
            </a:r>
          </a:p>
          <a:p>
            <a:pPr indent="-228600" lvl="0" marL="457200" rtl="0">
              <a:spcBef>
                <a:spcPts val="0"/>
              </a:spcBef>
              <a:buAutoNum type="arabicParenR"/>
            </a:pPr>
            <a:r>
              <a:rPr lang="ru"/>
              <a:t>Кто знает идеальную модель взаимодействия бэка и фронта?</a:t>
            </a:r>
          </a:p>
          <a:p>
            <a:pPr indent="-228600" lvl="0" marL="457200" rtl="0">
              <a:spcBef>
                <a:spcPts val="0"/>
              </a:spcBef>
              <a:buAutoNum type="arabicParenR"/>
            </a:pPr>
            <a:r>
              <a:rPr lang="ru"/>
              <a:t>Как выглядит ваше апи?</a:t>
            </a:r>
          </a:p>
          <a:p>
            <a:pPr indent="-228600" lvl="0" marL="457200" rtl="0">
              <a:spcBef>
                <a:spcPts val="0"/>
              </a:spcBef>
              <a:buAutoNum type="arabicParenR"/>
            </a:pPr>
            <a:r>
              <a:rPr lang="ru"/>
              <a:t>Почему я задаю эти вопросы?</a:t>
            </a:r>
          </a:p>
          <a:p>
            <a:pPr indent="-228600" lvl="0" marL="457200" rtl="0">
              <a:spcBef>
                <a:spcPts val="0"/>
              </a:spcBef>
              <a:buAutoNum type="arabicParenR"/>
            </a:pPr>
            <a:r>
              <a:rPr lang="ru"/>
              <a:t>Почему я решил выучить JS?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8. SCU</a:t>
            </a:r>
          </a:p>
        </p:txBody>
      </p:sp>
      <p:sp>
        <p:nvSpPr>
          <p:cNvPr id="273" name="Shape 27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t/>
            </a:r>
            <a:endParaRPr/>
          </a:p>
        </p:txBody>
      </p:sp>
      <p:pic>
        <p:nvPicPr>
          <p:cNvPr id="274" name="Shape 2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2062" y="1192737"/>
            <a:ext cx="5286375" cy="353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>
                <a:solidFill>
                  <a:srgbClr val="00783C"/>
                </a:solidFill>
              </a:rPr>
              <a:t>Третье правило React</a:t>
            </a:r>
          </a:p>
        </p:txBody>
      </p:sp>
      <p:sp>
        <p:nvSpPr>
          <p:cNvPr id="280" name="Shape 28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>
                <a:solidFill>
                  <a:srgbClr val="00783C"/>
                </a:solidFill>
              </a:rPr>
              <a:t>Не забывай про о SCU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9. Зачем нам НОС</a:t>
            </a:r>
          </a:p>
        </p:txBody>
      </p:sp>
      <p:sp>
        <p:nvSpPr>
          <p:cNvPr id="286" name="Shape 28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87" name="Shape 2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0449" y="1197125"/>
            <a:ext cx="4135825" cy="371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Shape 29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9. Зачем нам High Order Component</a:t>
            </a:r>
          </a:p>
        </p:txBody>
      </p:sp>
      <p:sp>
        <p:nvSpPr>
          <p:cNvPr id="293" name="Shape 29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spcAft>
                <a:spcPts val="200"/>
              </a:spcAft>
              <a:buNone/>
            </a:pPr>
            <a:r>
              <a:rPr b="1" lang="ru">
                <a:solidFill>
                  <a:srgbClr val="000080"/>
                </a:solidFill>
              </a:rPr>
              <a:t>let </a:t>
            </a:r>
            <a:r>
              <a:rPr lang="ru">
                <a:solidFill>
                  <a:schemeClr val="dk1"/>
                </a:solidFill>
              </a:rPr>
              <a:t>Widget = (props) =&gt; (</a:t>
            </a:r>
          </a:p>
          <a:p>
            <a:pPr lv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</a:rPr>
              <a:t>   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&lt;</a:t>
            </a:r>
            <a:r>
              <a:rPr b="1" lang="ru">
                <a:solidFill>
                  <a:srgbClr val="000080"/>
                </a:solidFill>
                <a:highlight>
                  <a:srgbClr val="EFEFEF"/>
                </a:highlight>
              </a:rPr>
              <a:t>div style</a:t>
            </a:r>
            <a:r>
              <a:rPr lang="ru">
                <a:solidFill>
                  <a:schemeClr val="dk1"/>
                </a:solidFill>
              </a:rPr>
              <a:t>={{color:’red’}}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&gt;</a:t>
            </a:r>
            <a:r>
              <a:rPr lang="ru">
                <a:solidFill>
                  <a:schemeClr val="dk1"/>
                </a:solidFill>
              </a:rPr>
              <a:t>{props.children}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&lt;/</a:t>
            </a:r>
            <a:r>
              <a:rPr b="1" lang="ru">
                <a:solidFill>
                  <a:srgbClr val="000080"/>
                </a:solidFill>
                <a:highlight>
                  <a:srgbClr val="EFEFEF"/>
                </a:highlight>
              </a:rPr>
              <a:t>div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&gt;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</a:rPr>
              <a:t>);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b="1" lang="ru">
                <a:solidFill>
                  <a:srgbClr val="000080"/>
                </a:solidFill>
                <a:highlight>
                  <a:srgbClr val="FFFFFF"/>
                </a:highlight>
              </a:rPr>
              <a:t>function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greenHOC(WrappedComponent) {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b="1" lang="ru">
                <a:solidFill>
                  <a:srgbClr val="000080"/>
                </a:solidFill>
                <a:highlight>
                  <a:srgbClr val="FFFFFF"/>
                </a:highlight>
              </a:rPr>
              <a:t>return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(props) =&gt; (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  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&lt;</a:t>
            </a:r>
            <a:r>
              <a:rPr b="1" lang="ru">
                <a:solidFill>
                  <a:srgbClr val="000080"/>
                </a:solidFill>
                <a:highlight>
                  <a:srgbClr val="EFEFEF"/>
                </a:highlight>
              </a:rPr>
              <a:t>div </a:t>
            </a:r>
            <a:r>
              <a:rPr b="1" lang="ru">
                <a:solidFill>
                  <a:srgbClr val="0055FF"/>
                </a:solidFill>
                <a:highlight>
                  <a:srgbClr val="EFEFEF"/>
                </a:highlight>
              </a:rPr>
              <a:t>style</a:t>
            </a:r>
            <a:r>
              <a:rPr b="1" lang="ru">
                <a:solidFill>
                  <a:srgbClr val="658ABA"/>
                </a:solidFill>
                <a:highlight>
                  <a:srgbClr val="EFEFEF"/>
                </a:highlight>
              </a:rPr>
              <a:t>=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{{backgroundColor: </a:t>
            </a:r>
            <a:r>
              <a:rPr b="1" lang="ru">
                <a:solidFill>
                  <a:srgbClr val="658ABA"/>
                </a:solidFill>
                <a:highlight>
                  <a:srgbClr val="FFFFFF"/>
                </a:highlight>
              </a:rPr>
              <a:t>'green'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}}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&gt;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    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&lt;</a:t>
            </a:r>
            <a:r>
              <a:rPr b="1" lang="ru">
                <a:solidFill>
                  <a:srgbClr val="000080"/>
                </a:solidFill>
                <a:highlight>
                  <a:srgbClr val="EFEFEF"/>
                </a:highlight>
              </a:rPr>
              <a:t>WrappedComponent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{...props}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/&gt;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  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&lt;/</a:t>
            </a:r>
            <a:r>
              <a:rPr b="1" lang="ru">
                <a:solidFill>
                  <a:srgbClr val="000080"/>
                </a:solidFill>
                <a:highlight>
                  <a:srgbClr val="EFEFEF"/>
                </a:highlight>
              </a:rPr>
              <a:t>div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&gt;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)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}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Widget = greenHOC(Widget);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10. Универсальные компоненты</a:t>
            </a:r>
          </a:p>
        </p:txBody>
      </p:sp>
      <p:sp>
        <p:nvSpPr>
          <p:cNvPr id="299" name="Shape 29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300" name="Shape 3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5150" y="1296575"/>
            <a:ext cx="4187150" cy="3014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Shape 3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9400" y="1333350"/>
            <a:ext cx="4114325" cy="30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Shape 30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11. Отображение динамических элементов</a:t>
            </a:r>
          </a:p>
        </p:txBody>
      </p:sp>
      <p:sp>
        <p:nvSpPr>
          <p:cNvPr id="307" name="Shape 30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b="1" lang="ru">
                <a:solidFill>
                  <a:srgbClr val="000080"/>
                </a:solidFill>
                <a:highlight>
                  <a:srgbClr val="FFFFFF"/>
                </a:highlight>
              </a:rPr>
              <a:t>const </a:t>
            </a:r>
            <a:r>
              <a:rPr i="1" lang="ru">
                <a:solidFill>
                  <a:schemeClr val="dk1"/>
                </a:solidFill>
                <a:highlight>
                  <a:srgbClr val="FFFFFF"/>
                </a:highlight>
              </a:rPr>
              <a:t>Widget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= (props) =&gt; (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&lt;</a:t>
            </a:r>
            <a:r>
              <a:rPr b="1" lang="ru">
                <a:solidFill>
                  <a:srgbClr val="000080"/>
                </a:solidFill>
                <a:highlight>
                  <a:srgbClr val="EFEFEF"/>
                </a:highlight>
              </a:rPr>
              <a:t>div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 &gt;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  {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    props.</a:t>
            </a:r>
            <a:r>
              <a:rPr b="1" lang="ru">
                <a:solidFill>
                  <a:srgbClr val="1948A6"/>
                </a:solidFill>
                <a:highlight>
                  <a:srgbClr val="FFFFFF"/>
                </a:highlight>
              </a:rPr>
              <a:t>colors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.map((item) =&gt;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(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     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&lt;</a:t>
            </a:r>
            <a:r>
              <a:rPr b="1" lang="ru">
                <a:solidFill>
                  <a:srgbClr val="000080"/>
                </a:solidFill>
                <a:highlight>
                  <a:srgbClr val="EFEFEF"/>
                </a:highlight>
              </a:rPr>
              <a:t>div </a:t>
            </a:r>
            <a:r>
              <a:rPr b="1" lang="ru">
                <a:solidFill>
                  <a:srgbClr val="0055FF"/>
                </a:solidFill>
                <a:highlight>
                  <a:srgbClr val="EFEFEF"/>
                </a:highlight>
              </a:rPr>
              <a:t>key</a:t>
            </a:r>
            <a:r>
              <a:rPr b="1" lang="ru">
                <a:solidFill>
                  <a:srgbClr val="658ABA"/>
                </a:solidFill>
                <a:highlight>
                  <a:srgbClr val="EFEFEF"/>
                </a:highlight>
              </a:rPr>
              <a:t>=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{item} </a:t>
            </a:r>
            <a:r>
              <a:rPr b="1" lang="ru">
                <a:solidFill>
                  <a:srgbClr val="0055FF"/>
                </a:solidFill>
                <a:highlight>
                  <a:srgbClr val="EFEFEF"/>
                </a:highlight>
              </a:rPr>
              <a:t>style</a:t>
            </a:r>
            <a:r>
              <a:rPr b="1" lang="ru">
                <a:solidFill>
                  <a:srgbClr val="658ABA"/>
                </a:solidFill>
                <a:highlight>
                  <a:srgbClr val="EFEFEF"/>
                </a:highlight>
              </a:rPr>
              <a:t>=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{{color: item}}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/&gt;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   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)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)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  }</a:t>
            </a: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&lt;/</a:t>
            </a:r>
            <a:r>
              <a:rPr b="1" lang="ru">
                <a:solidFill>
                  <a:srgbClr val="000080"/>
                </a:solidFill>
                <a:highlight>
                  <a:srgbClr val="EFEFEF"/>
                </a:highlight>
              </a:rPr>
              <a:t>div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&gt;</a:t>
            </a: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);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&lt;</a:t>
            </a:r>
            <a:r>
              <a:rPr b="1" lang="ru">
                <a:solidFill>
                  <a:srgbClr val="000080"/>
                </a:solidFill>
                <a:highlight>
                  <a:srgbClr val="EFEFEF"/>
                </a:highlight>
              </a:rPr>
              <a:t>Widget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 </a:t>
            </a:r>
            <a:r>
              <a:rPr b="1" lang="ru">
                <a:solidFill>
                  <a:srgbClr val="0055FF"/>
                </a:solidFill>
                <a:highlight>
                  <a:srgbClr val="EFEFEF"/>
                </a:highlight>
              </a:rPr>
              <a:t>colors=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{[‘red’, ‘green’, ‘blue’]} 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/&gt;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12. Что внутри ES5?</a:t>
            </a:r>
          </a:p>
        </p:txBody>
      </p:sp>
      <p:sp>
        <p:nvSpPr>
          <p:cNvPr id="313" name="Shape 3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314" name="Shape 3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9225" y="1263750"/>
            <a:ext cx="5234174" cy="368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13. Дебаг в Хроме</a:t>
            </a:r>
          </a:p>
        </p:txBody>
      </p:sp>
      <p:sp>
        <p:nvSpPr>
          <p:cNvPr id="320" name="Shape 3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ru" sz="2100">
                <a:solidFill>
                  <a:srgbClr val="262626"/>
                </a:solidFill>
                <a:highlight>
                  <a:srgbClr val="FFFFFF"/>
                </a:highlight>
              </a:rPr>
              <a:t>React Developer Tools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Shape 3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/>
              <a:t>14. Axios</a:t>
            </a:r>
          </a:p>
        </p:txBody>
      </p:sp>
      <p:sp>
        <p:nvSpPr>
          <p:cNvPr id="326" name="Shape 3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/>
              <a:t>npm install --save axios@0.8.0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b="1" lang="ru">
                <a:solidFill>
                  <a:srgbClr val="000080"/>
                </a:solidFill>
                <a:highlight>
                  <a:srgbClr val="FFFFFF"/>
                </a:highlight>
              </a:rPr>
              <a:t>const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root = </a:t>
            </a:r>
            <a:r>
              <a:rPr b="1" lang="ru">
                <a:solidFill>
                  <a:srgbClr val="658ABA"/>
                </a:solidFill>
                <a:highlight>
                  <a:srgbClr val="FFFFFF"/>
                </a:highlight>
              </a:rPr>
              <a:t>'https://jsonplaceholder.typicode.com'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;</a:t>
            </a:r>
          </a:p>
          <a:p>
            <a:pPr lv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axios.get(root + </a:t>
            </a:r>
            <a:r>
              <a:rPr b="1" lang="ru">
                <a:solidFill>
                  <a:srgbClr val="658ABA"/>
                </a:solidFill>
                <a:highlight>
                  <a:srgbClr val="FFFFFF"/>
                </a:highlight>
              </a:rPr>
              <a:t>'/posts/1'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)</a:t>
            </a: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 .then((response) =&gt; {</a:t>
            </a: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   </a:t>
            </a:r>
            <a:r>
              <a:rPr b="1" lang="ru">
                <a:solidFill>
                  <a:srgbClr val="000080"/>
                </a:solidFill>
                <a:highlight>
                  <a:srgbClr val="FFFFFF"/>
                </a:highlight>
              </a:rPr>
              <a:t>t</a:t>
            </a:r>
            <a:r>
              <a:rPr b="1" lang="ru">
                <a:solidFill>
                  <a:srgbClr val="000080"/>
                </a:solidFill>
                <a:highlight>
                  <a:srgbClr val="FFFFFF"/>
                </a:highlight>
              </a:rPr>
              <a:t>his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.setState({ text: response.data.title });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 }).catch((error) =&gt; {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   </a:t>
            </a:r>
            <a:r>
              <a:rPr b="1" lang="ru">
                <a:solidFill>
                  <a:srgbClr val="000080"/>
                </a:solidFill>
                <a:highlight>
                  <a:srgbClr val="FFFFFF"/>
                </a:highlight>
              </a:rPr>
              <a:t>this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.setState({ text: error.message});</a:t>
            </a: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 });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Shape 3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15. Контекст</a:t>
            </a:r>
          </a:p>
        </p:txBody>
      </p:sp>
      <p:pic>
        <p:nvPicPr>
          <p:cNvPr id="332" name="Shape 332"/>
          <p:cNvPicPr preferRelativeResize="0"/>
          <p:nvPr/>
        </p:nvPicPr>
        <p:blipFill rotWithShape="1">
          <a:blip r:embed="rId3">
            <a:alphaModFix/>
          </a:blip>
          <a:srcRect b="5096" l="0" r="0" t="0"/>
          <a:stretch/>
        </p:blipFill>
        <p:spPr>
          <a:xfrm>
            <a:off x="1702362" y="1228775"/>
            <a:ext cx="5739276" cy="3614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/>
              <a:t>План занятия</a:t>
            </a:r>
          </a:p>
        </p:txBody>
      </p:sp>
      <p:sp>
        <p:nvSpPr>
          <p:cNvPr id="73" name="Shape 7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AutoNum type="arabicParenR"/>
            </a:pPr>
            <a:r>
              <a:rPr lang="ru"/>
              <a:t>Асинхронность и параллельность</a:t>
            </a:r>
          </a:p>
          <a:p>
            <a:pPr indent="-228600" lvl="0" marL="457200" rtl="0">
              <a:spcBef>
                <a:spcPts val="0"/>
              </a:spcBef>
              <a:buAutoNum type="arabicParenR"/>
            </a:pPr>
            <a:r>
              <a:rPr lang="ru"/>
              <a:t>Асинхронность и событийность</a:t>
            </a:r>
          </a:p>
          <a:p>
            <a:pPr indent="-228600" lvl="0" marL="457200" rtl="0">
              <a:spcBef>
                <a:spcPts val="0"/>
              </a:spcBef>
              <a:buAutoNum type="arabicParenR"/>
            </a:pPr>
            <a:r>
              <a:rPr lang="ru"/>
              <a:t>Сборщики</a:t>
            </a:r>
          </a:p>
          <a:p>
            <a:pPr indent="-228600" lvl="0" marL="457200" rtl="0">
              <a:spcBef>
                <a:spcPts val="0"/>
              </a:spcBef>
              <a:buAutoNum type="arabicParenR"/>
            </a:pPr>
            <a:r>
              <a:rPr lang="ru"/>
              <a:t>React</a:t>
            </a:r>
            <a:r>
              <a:rPr lang="ru"/>
              <a:t> </a:t>
            </a:r>
            <a:r>
              <a:rPr lang="ru"/>
              <a:t>+ coding</a:t>
            </a:r>
          </a:p>
          <a:p>
            <a:pPr indent="-228600" lvl="0" marL="457200">
              <a:spcBef>
                <a:spcPts val="0"/>
              </a:spcBef>
              <a:buAutoNum type="arabicParenR"/>
            </a:pPr>
            <a:r>
              <a:rPr lang="ru"/>
              <a:t>Чистые функции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Shape 3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15. Контекст</a:t>
            </a:r>
          </a:p>
        </p:txBody>
      </p:sp>
      <p:sp>
        <p:nvSpPr>
          <p:cNvPr id="338" name="Shape 338"/>
          <p:cNvSpPr txBox="1"/>
          <p:nvPr/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 </a:t>
            </a:r>
          </a:p>
        </p:txBody>
      </p:sp>
      <p:pic>
        <p:nvPicPr>
          <p:cNvPr id="339" name="Shape 3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8524" y="1114900"/>
            <a:ext cx="6963102" cy="3916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Shape 3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15. Контекст</a:t>
            </a:r>
          </a:p>
        </p:txBody>
      </p:sp>
      <p:sp>
        <p:nvSpPr>
          <p:cNvPr id="345" name="Shape 345"/>
          <p:cNvSpPr txBox="1"/>
          <p:nvPr>
            <p:ph idx="1" type="body"/>
          </p:nvPr>
        </p:nvSpPr>
        <p:spPr>
          <a:xfrm>
            <a:off x="311700" y="1152475"/>
            <a:ext cx="42615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b="1" lang="ru">
                <a:solidFill>
                  <a:srgbClr val="000080"/>
                </a:solidFill>
                <a:highlight>
                  <a:srgbClr val="FFFFFF"/>
                </a:highlight>
              </a:rPr>
              <a:t>class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App </a:t>
            </a:r>
            <a:r>
              <a:rPr b="1" lang="ru">
                <a:solidFill>
                  <a:srgbClr val="000080"/>
                </a:solidFill>
                <a:highlight>
                  <a:srgbClr val="FFFFFF"/>
                </a:highlight>
              </a:rPr>
              <a:t>extends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Component {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ru">
                <a:solidFill>
                  <a:srgbClr val="7A7A43"/>
                </a:solidFill>
                <a:highlight>
                  <a:srgbClr val="FFFFFF"/>
                </a:highlight>
              </a:rPr>
              <a:t>  getChildContext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() {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  </a:t>
            </a:r>
            <a:r>
              <a:rPr b="1" lang="ru">
                <a:solidFill>
                  <a:srgbClr val="000080"/>
                </a:solidFill>
                <a:highlight>
                  <a:srgbClr val="FFFFFF"/>
                </a:highlight>
              </a:rPr>
              <a:t>return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{</a:t>
            </a:r>
            <a:r>
              <a:rPr b="1" lang="ru">
                <a:solidFill>
                  <a:srgbClr val="1948A6"/>
                </a:solidFill>
                <a:highlight>
                  <a:srgbClr val="FFFFFF"/>
                </a:highlight>
              </a:rPr>
              <a:t>color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: </a:t>
            </a:r>
            <a:r>
              <a:rPr b="1" lang="ru">
                <a:solidFill>
                  <a:srgbClr val="658ABA"/>
                </a:solidFill>
                <a:highlight>
                  <a:srgbClr val="FFFFFF"/>
                </a:highlight>
              </a:rPr>
              <a:t>"white"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};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 }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}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t/>
            </a:r>
            <a:endParaRPr b="1">
              <a:solidFill>
                <a:srgbClr val="000080"/>
              </a:solidFill>
              <a:highlight>
                <a:srgbClr val="FFFFFF"/>
              </a:highlight>
            </a:endParaRPr>
          </a:p>
          <a:p>
            <a:pPr lvl="0" rt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App.</a:t>
            </a:r>
            <a:r>
              <a:rPr b="1" lang="ru">
                <a:solidFill>
                  <a:srgbClr val="1948A6"/>
                </a:solidFill>
                <a:highlight>
                  <a:srgbClr val="FFFFFF"/>
                </a:highlight>
              </a:rPr>
              <a:t>childContextTypes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= {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b="1" lang="ru">
                <a:solidFill>
                  <a:srgbClr val="1948A6"/>
                </a:solidFill>
                <a:highlight>
                  <a:srgbClr val="FFFFFF"/>
                </a:highlight>
              </a:rPr>
              <a:t>color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: React.</a:t>
            </a:r>
            <a:r>
              <a:rPr b="1" lang="ru">
                <a:solidFill>
                  <a:srgbClr val="1948A6"/>
                </a:solidFill>
                <a:highlight>
                  <a:srgbClr val="FFFFFF"/>
                </a:highlight>
              </a:rPr>
              <a:t>PropTypes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.</a:t>
            </a:r>
            <a:r>
              <a:rPr b="1" lang="ru">
                <a:solidFill>
                  <a:srgbClr val="1948A6"/>
                </a:solidFill>
                <a:highlight>
                  <a:srgbClr val="FFFFFF"/>
                </a:highlight>
              </a:rPr>
              <a:t>string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};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t/>
            </a:r>
            <a:endParaRPr b="1">
              <a:solidFill>
                <a:srgbClr val="000080"/>
              </a:solidFill>
              <a:highlight>
                <a:srgbClr val="FFFFFF"/>
              </a:highlight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46" name="Shape 346"/>
          <p:cNvSpPr txBox="1"/>
          <p:nvPr>
            <p:ph idx="1" type="body"/>
          </p:nvPr>
        </p:nvSpPr>
        <p:spPr>
          <a:xfrm>
            <a:off x="4655100" y="1152475"/>
            <a:ext cx="42615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b="1" lang="ru">
                <a:solidFill>
                  <a:srgbClr val="000080"/>
                </a:solidFill>
                <a:highlight>
                  <a:srgbClr val="FFFFFF"/>
                </a:highlight>
              </a:rPr>
              <a:t>const </a:t>
            </a:r>
            <a:r>
              <a:rPr i="1" lang="ru">
                <a:solidFill>
                  <a:schemeClr val="dk1"/>
                </a:solidFill>
                <a:highlight>
                  <a:srgbClr val="FFFFFF"/>
                </a:highlight>
              </a:rPr>
              <a:t>Widget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= (props, context) =&gt; (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 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&lt;</a:t>
            </a:r>
            <a:r>
              <a:rPr b="1" lang="ru">
                <a:solidFill>
                  <a:srgbClr val="000080"/>
                </a:solidFill>
                <a:highlight>
                  <a:srgbClr val="EFEFEF"/>
                </a:highlight>
              </a:rPr>
              <a:t>div </a:t>
            </a:r>
            <a:r>
              <a:rPr b="1" lang="ru">
                <a:solidFill>
                  <a:srgbClr val="0055FF"/>
                </a:solidFill>
                <a:highlight>
                  <a:srgbClr val="EFEFEF"/>
                </a:highlight>
              </a:rPr>
              <a:t>style</a:t>
            </a:r>
            <a:r>
              <a:rPr b="1" lang="ru">
                <a:solidFill>
                  <a:srgbClr val="658ABA"/>
                </a:solidFill>
                <a:highlight>
                  <a:srgbClr val="EFEFEF"/>
                </a:highlight>
              </a:rPr>
              <a:t>=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{{ </a:t>
            </a:r>
            <a:r>
              <a:rPr b="1" lang="ru">
                <a:solidFill>
                  <a:srgbClr val="1948A6"/>
                </a:solidFill>
                <a:highlight>
                  <a:srgbClr val="FFFFFF"/>
                </a:highlight>
              </a:rPr>
              <a:t>color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: context.</a:t>
            </a:r>
            <a:r>
              <a:rPr b="1" lang="ru">
                <a:solidFill>
                  <a:srgbClr val="1948A6"/>
                </a:solidFill>
                <a:highlight>
                  <a:srgbClr val="FFFFFF"/>
                </a:highlight>
              </a:rPr>
              <a:t>color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}}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 &gt;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    Hello 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  &lt;/</a:t>
            </a:r>
            <a:r>
              <a:rPr b="1" lang="ru">
                <a:solidFill>
                  <a:srgbClr val="000080"/>
                </a:solidFill>
                <a:highlight>
                  <a:srgbClr val="EFEFEF"/>
                </a:highlight>
              </a:rPr>
              <a:t>div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&gt;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);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ru">
                <a:solidFill>
                  <a:schemeClr val="dk1"/>
                </a:solidFill>
                <a:highlight>
                  <a:srgbClr val="D9E6FF"/>
                </a:highlight>
              </a:rPr>
              <a:t>Widget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.</a:t>
            </a:r>
            <a:r>
              <a:rPr b="1" lang="ru">
                <a:solidFill>
                  <a:srgbClr val="1948A6"/>
                </a:solidFill>
                <a:highlight>
                  <a:srgbClr val="FFFFFF"/>
                </a:highlight>
              </a:rPr>
              <a:t>contextTypes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= {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b="1" lang="ru">
                <a:solidFill>
                  <a:srgbClr val="1948A6"/>
                </a:solidFill>
                <a:highlight>
                  <a:srgbClr val="FFFFFF"/>
                </a:highlight>
              </a:rPr>
              <a:t>color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: React.</a:t>
            </a:r>
            <a:r>
              <a:rPr b="1" lang="ru">
                <a:solidFill>
                  <a:srgbClr val="1948A6"/>
                </a:solidFill>
                <a:highlight>
                  <a:srgbClr val="FFFFFF"/>
                </a:highlight>
              </a:rPr>
              <a:t>PropTypes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.</a:t>
            </a:r>
            <a:r>
              <a:rPr b="1" lang="ru">
                <a:solidFill>
                  <a:srgbClr val="1948A6"/>
                </a:solidFill>
                <a:highlight>
                  <a:srgbClr val="FFFFFF"/>
                </a:highlight>
              </a:rPr>
              <a:t>string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};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t/>
            </a:r>
            <a:endParaRPr b="1">
              <a:solidFill>
                <a:srgbClr val="000080"/>
              </a:solidFill>
              <a:highlight>
                <a:srgbClr val="FFFFFF"/>
              </a:highlight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Shape 35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r>
              <a:rPr lang="ru">
                <a:solidFill>
                  <a:srgbClr val="00783C"/>
                </a:solidFill>
              </a:rPr>
              <a:t>Пример рефакторинга</a:t>
            </a:r>
          </a:p>
        </p:txBody>
      </p:sp>
      <p:sp>
        <p:nvSpPr>
          <p:cNvPr id="352" name="Shape 35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39285"/>
              <a:buFont typeface="Arial"/>
              <a:buNone/>
            </a:pPr>
            <a:r>
              <a:rPr lang="ru">
                <a:solidFill>
                  <a:srgbClr val="00783C"/>
                </a:solidFill>
              </a:rPr>
              <a:t>Когда не нужен “классный” компонент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Shape 3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Вопросы?</a:t>
            </a:r>
          </a:p>
        </p:txBody>
      </p:sp>
      <p:sp>
        <p:nvSpPr>
          <p:cNvPr id="358" name="Shape 35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Shape 36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/>
              <a:t>Задание</a:t>
            </a:r>
          </a:p>
        </p:txBody>
      </p:sp>
      <p:sp>
        <p:nvSpPr>
          <p:cNvPr id="364" name="Shape 36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/>
              <a:t>Написать взаимодействие с рестом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ru"/>
              <a:t>componentWillMount + axios.get получаем данные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ru"/>
              <a:t>render - отображаем данные (изменяемые в input)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ru"/>
              <a:t>компонент 1 onClick - получаем новые данные</a:t>
            </a:r>
          </a:p>
          <a:p>
            <a:pPr indent="-228600" lvl="0" marL="457200">
              <a:spcBef>
                <a:spcPts val="0"/>
              </a:spcBef>
              <a:buAutoNum type="arabicPeriod"/>
            </a:pPr>
            <a:r>
              <a:rPr lang="ru"/>
              <a:t>компонент2 onClick - собираем данные из input и отправляем ajax.post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Shape 36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/>
              <a:t>Чистые функции - почему?</a:t>
            </a:r>
          </a:p>
        </p:txBody>
      </p:sp>
      <p:sp>
        <p:nvSpPr>
          <p:cNvPr id="370" name="Shape 370"/>
          <p:cNvSpPr txBox="1"/>
          <p:nvPr>
            <p:ph idx="1" type="body"/>
          </p:nvPr>
        </p:nvSpPr>
        <p:spPr>
          <a:xfrm>
            <a:off x="311700" y="1152475"/>
            <a:ext cx="35460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b="1" lang="ru">
                <a:solidFill>
                  <a:srgbClr val="000080"/>
                </a:solidFill>
                <a:highlight>
                  <a:srgbClr val="FFFFFF"/>
                </a:highlight>
              </a:rPr>
              <a:t>function </a:t>
            </a:r>
            <a:r>
              <a:rPr i="1" lang="ru">
                <a:solidFill>
                  <a:schemeClr val="dk1"/>
                </a:solidFill>
                <a:highlight>
                  <a:srgbClr val="FFFFFF"/>
                </a:highlight>
              </a:rPr>
              <a:t>sum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(x, y) {</a:t>
            </a: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b="1" lang="ru">
                <a:solidFill>
                  <a:srgbClr val="000080"/>
                </a:solidFill>
                <a:highlight>
                  <a:srgbClr val="D9E6FF"/>
                </a:highlight>
              </a:rPr>
              <a:t>return </a:t>
            </a:r>
            <a:r>
              <a:rPr lang="ru">
                <a:solidFill>
                  <a:schemeClr val="dk1"/>
                </a:solidFill>
                <a:highlight>
                  <a:srgbClr val="D9E6FF"/>
                </a:highlight>
              </a:rPr>
              <a:t>x + y;</a:t>
            </a: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}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ru"/>
              <a:t>Предсказуемость</a:t>
            </a:r>
          </a:p>
          <a:p>
            <a:pPr lvl="0">
              <a:spcBef>
                <a:spcPts val="0"/>
              </a:spcBef>
              <a:buNone/>
            </a:pPr>
            <a:r>
              <a:rPr lang="ru"/>
              <a:t>Независимость</a:t>
            </a:r>
          </a:p>
          <a:p>
            <a:pPr lvl="0">
              <a:spcBef>
                <a:spcPts val="0"/>
              </a:spcBef>
              <a:buNone/>
            </a:pPr>
            <a:r>
              <a:rPr lang="ru"/>
              <a:t>Простота тестирования</a:t>
            </a:r>
          </a:p>
          <a:p>
            <a:pPr lvl="0">
              <a:spcBef>
                <a:spcPts val="0"/>
              </a:spcBef>
              <a:buNone/>
            </a:pPr>
            <a:r>
              <a:rPr lang="ru"/>
              <a:t>Распараллеливание</a:t>
            </a:r>
          </a:p>
        </p:txBody>
      </p:sp>
      <p:sp>
        <p:nvSpPr>
          <p:cNvPr id="371" name="Shape 371"/>
          <p:cNvSpPr txBox="1"/>
          <p:nvPr>
            <p:ph idx="1" type="body"/>
          </p:nvPr>
        </p:nvSpPr>
        <p:spPr>
          <a:xfrm>
            <a:off x="4502700" y="1152475"/>
            <a:ext cx="4209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b="1" lang="ru">
                <a:solidFill>
                  <a:srgbClr val="000080"/>
                </a:solidFill>
                <a:highlight>
                  <a:srgbClr val="FFFFFF"/>
                </a:highlight>
              </a:rPr>
              <a:t>function </a:t>
            </a:r>
            <a:r>
              <a:rPr i="1" lang="ru">
                <a:solidFill>
                  <a:schemeClr val="dk1"/>
                </a:solidFill>
                <a:highlight>
                  <a:srgbClr val="FFFFFF"/>
                </a:highlight>
              </a:rPr>
              <a:t>add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(y) {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b="1" lang="ru">
                <a:solidFill>
                  <a:srgbClr val="000080"/>
                </a:solidFill>
                <a:highlight>
                  <a:srgbClr val="D9E6FF"/>
                </a:highlight>
              </a:rPr>
              <a:t>return this.</a:t>
            </a:r>
            <a:r>
              <a:rPr lang="ru">
                <a:solidFill>
                  <a:schemeClr val="dk1"/>
                </a:solidFill>
                <a:highlight>
                  <a:srgbClr val="D9E6FF"/>
                </a:highlight>
              </a:rPr>
              <a:t>x + y;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}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Shape 37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Мои вопросы</a:t>
            </a:r>
          </a:p>
        </p:txBody>
      </p:sp>
      <p:sp>
        <p:nvSpPr>
          <p:cNvPr id="377" name="Shape 37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ru"/>
              <a:t>Где flexbox?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ru"/>
              <a:t>Масштабируемость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Shape 38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/>
              <a:t>Что дальше?</a:t>
            </a:r>
          </a:p>
        </p:txBody>
      </p:sp>
      <p:sp>
        <p:nvSpPr>
          <p:cNvPr id="383" name="Shape 38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>
              <a:spcBef>
                <a:spcPts val="0"/>
              </a:spcBef>
            </a:pPr>
            <a:r>
              <a:rPr lang="ru"/>
              <a:t>ESLint</a:t>
            </a:r>
          </a:p>
          <a:p>
            <a:pPr indent="-228600" lvl="0" marL="457200">
              <a:spcBef>
                <a:spcPts val="0"/>
              </a:spcBef>
            </a:pPr>
            <a:r>
              <a:rPr lang="ru"/>
              <a:t>?PostCSS</a:t>
            </a:r>
          </a:p>
          <a:p>
            <a:pPr indent="-228600" lvl="0" marL="457200">
              <a:spcBef>
                <a:spcPts val="0"/>
              </a:spcBef>
            </a:pPr>
            <a:r>
              <a:rPr lang="ru"/>
              <a:t>FlexBox или MaterialUI</a:t>
            </a:r>
          </a:p>
          <a:p>
            <a:pPr indent="-228600" lvl="0" marL="457200">
              <a:spcBef>
                <a:spcPts val="0"/>
              </a:spcBef>
            </a:pPr>
            <a:r>
              <a:rPr lang="ru"/>
              <a:t>ReactRouter</a:t>
            </a:r>
          </a:p>
          <a:p>
            <a:pPr indent="-228600" lvl="0" marL="457200">
              <a:spcBef>
                <a:spcPts val="0"/>
              </a:spcBef>
            </a:pPr>
            <a:r>
              <a:rPr lang="ru"/>
              <a:t>Redux</a:t>
            </a:r>
          </a:p>
          <a:p>
            <a:pPr indent="-228600" lvl="0" marL="457200" rtl="0">
              <a:spcBef>
                <a:spcPts val="0"/>
              </a:spcBef>
            </a:pPr>
            <a:r>
              <a:rPr lang="ru"/>
              <a:t>TimeMachine</a:t>
            </a:r>
          </a:p>
          <a:p>
            <a:pPr indent="-228600" lvl="0" marL="457200" rtl="0">
              <a:spcBef>
                <a:spcPts val="0"/>
              </a:spcBef>
            </a:pPr>
            <a:r>
              <a:rPr lang="ru"/>
              <a:t>Тесты</a:t>
            </a:r>
          </a:p>
          <a:p>
            <a:pPr indent="-228600" lvl="0" marL="457200">
              <a:spcBef>
                <a:spcPts val="0"/>
              </a:spcBef>
            </a:pPr>
            <a:r>
              <a:rPr lang="ru"/>
              <a:t>Документирование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DevOps</a:t>
            </a:r>
          </a:p>
        </p:txBody>
      </p:sp>
      <p:pic>
        <p:nvPicPr>
          <p:cNvPr id="79" name="Shape 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6625" y="1152475"/>
            <a:ext cx="6062125" cy="378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/>
              <a:t>Асинхронность и параллельность</a:t>
            </a:r>
          </a:p>
        </p:txBody>
      </p:sp>
      <p:pic>
        <p:nvPicPr>
          <p:cNvPr id="85" name="Shape 85"/>
          <p:cNvPicPr preferRelativeResize="0"/>
          <p:nvPr/>
        </p:nvPicPr>
        <p:blipFill rotWithShape="1">
          <a:blip r:embed="rId3">
            <a:alphaModFix/>
          </a:blip>
          <a:srcRect b="20538" l="0" r="0" t="21426"/>
          <a:stretch/>
        </p:blipFill>
        <p:spPr>
          <a:xfrm>
            <a:off x="311700" y="1524025"/>
            <a:ext cx="8520600" cy="24724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Асинхронность и параллельность</a:t>
            </a:r>
          </a:p>
        </p:txBody>
      </p:sp>
      <p:pic>
        <p:nvPicPr>
          <p:cNvPr id="91" name="Shape 91"/>
          <p:cNvPicPr preferRelativeResize="0"/>
          <p:nvPr/>
        </p:nvPicPr>
        <p:blipFill rotWithShape="1">
          <a:blip r:embed="rId3">
            <a:alphaModFix/>
          </a:blip>
          <a:srcRect b="20538" l="0" r="30294" t="21426"/>
          <a:stretch/>
        </p:blipFill>
        <p:spPr>
          <a:xfrm>
            <a:off x="311700" y="2335625"/>
            <a:ext cx="3039801" cy="12654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2" name="Shape 92"/>
          <p:cNvGrpSpPr/>
          <p:nvPr/>
        </p:nvGrpSpPr>
        <p:grpSpPr>
          <a:xfrm>
            <a:off x="5816924" y="3080400"/>
            <a:ext cx="2046474" cy="1265449"/>
            <a:chOff x="5170750" y="2846725"/>
            <a:chExt cx="2046474" cy="1265449"/>
          </a:xfrm>
        </p:grpSpPr>
        <p:pic>
          <p:nvPicPr>
            <p:cNvPr id="93" name="Shape 93"/>
            <p:cNvPicPr preferRelativeResize="0"/>
            <p:nvPr/>
          </p:nvPicPr>
          <p:blipFill rotWithShape="1">
            <a:blip r:embed="rId3">
              <a:alphaModFix/>
            </a:blip>
            <a:srcRect b="20538" l="0" r="53073" t="21426"/>
            <a:stretch/>
          </p:blipFill>
          <p:spPr>
            <a:xfrm>
              <a:off x="5170750" y="2846725"/>
              <a:ext cx="2046474" cy="12654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4" name="Shape 94"/>
            <p:cNvSpPr txBox="1"/>
            <p:nvPr/>
          </p:nvSpPr>
          <p:spPr>
            <a:xfrm>
              <a:off x="6540200" y="3486150"/>
              <a:ext cx="297300" cy="49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rPr b="1" lang="ru" sz="2400">
                  <a:solidFill>
                    <a:srgbClr val="980000"/>
                  </a:solidFill>
                </a:rPr>
                <a:t>1</a:t>
              </a:r>
            </a:p>
          </p:txBody>
        </p:sp>
      </p:grpSp>
      <p:sp>
        <p:nvSpPr>
          <p:cNvPr id="95" name="Shape 95"/>
          <p:cNvSpPr txBox="1"/>
          <p:nvPr/>
        </p:nvSpPr>
        <p:spPr>
          <a:xfrm>
            <a:off x="2663775" y="3002100"/>
            <a:ext cx="374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ru" sz="2400">
                <a:solidFill>
                  <a:srgbClr val="980000"/>
                </a:solidFill>
              </a:rPr>
              <a:t>3</a:t>
            </a:r>
          </a:p>
        </p:txBody>
      </p:sp>
      <p:sp>
        <p:nvSpPr>
          <p:cNvPr id="96" name="Shape 96"/>
          <p:cNvSpPr txBox="1"/>
          <p:nvPr/>
        </p:nvSpPr>
        <p:spPr>
          <a:xfrm>
            <a:off x="1662800" y="2952750"/>
            <a:ext cx="374100" cy="4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ru" sz="2400">
                <a:solidFill>
                  <a:srgbClr val="980000"/>
                </a:solidFill>
              </a:rPr>
              <a:t>1</a:t>
            </a:r>
          </a:p>
        </p:txBody>
      </p:sp>
      <p:grpSp>
        <p:nvGrpSpPr>
          <p:cNvPr id="97" name="Shape 97"/>
          <p:cNvGrpSpPr/>
          <p:nvPr/>
        </p:nvGrpSpPr>
        <p:grpSpPr>
          <a:xfrm>
            <a:off x="5792500" y="1299499"/>
            <a:ext cx="3039801" cy="1265449"/>
            <a:chOff x="5704150" y="1299500"/>
            <a:chExt cx="3039801" cy="1265449"/>
          </a:xfrm>
        </p:grpSpPr>
        <p:pic>
          <p:nvPicPr>
            <p:cNvPr id="98" name="Shape 98"/>
            <p:cNvPicPr preferRelativeResize="0"/>
            <p:nvPr/>
          </p:nvPicPr>
          <p:blipFill rotWithShape="1">
            <a:blip r:embed="rId3">
              <a:alphaModFix/>
            </a:blip>
            <a:srcRect b="20538" l="0" r="30294" t="21426"/>
            <a:stretch/>
          </p:blipFill>
          <p:spPr>
            <a:xfrm>
              <a:off x="5704150" y="1299499"/>
              <a:ext cx="3039801" cy="12654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9" name="Shape 99"/>
            <p:cNvSpPr txBox="1"/>
            <p:nvPr/>
          </p:nvSpPr>
          <p:spPr>
            <a:xfrm>
              <a:off x="8063600" y="1962150"/>
              <a:ext cx="374100" cy="49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b="1" lang="ru" sz="2400">
                  <a:solidFill>
                    <a:srgbClr val="980000"/>
                  </a:solidFill>
                </a:rPr>
                <a:t>3</a:t>
              </a:r>
            </a:p>
          </p:txBody>
        </p:sp>
        <p:sp>
          <p:nvSpPr>
            <p:cNvPr id="100" name="Shape 100"/>
            <p:cNvSpPr txBox="1"/>
            <p:nvPr/>
          </p:nvSpPr>
          <p:spPr>
            <a:xfrm>
              <a:off x="7073000" y="1885950"/>
              <a:ext cx="374100" cy="49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b="1" lang="ru" sz="2400">
                  <a:solidFill>
                    <a:srgbClr val="980000"/>
                  </a:solidFill>
                </a:rPr>
                <a:t>2</a:t>
              </a:r>
            </a:p>
          </p:txBody>
        </p:sp>
      </p:grpSp>
      <p:grpSp>
        <p:nvGrpSpPr>
          <p:cNvPr id="101" name="Shape 101"/>
          <p:cNvGrpSpPr/>
          <p:nvPr/>
        </p:nvGrpSpPr>
        <p:grpSpPr>
          <a:xfrm>
            <a:off x="3351487" y="2409125"/>
            <a:ext cx="2046474" cy="1265449"/>
            <a:chOff x="5170750" y="2846725"/>
            <a:chExt cx="2046474" cy="1265449"/>
          </a:xfrm>
        </p:grpSpPr>
        <p:pic>
          <p:nvPicPr>
            <p:cNvPr id="102" name="Shape 102"/>
            <p:cNvPicPr preferRelativeResize="0"/>
            <p:nvPr/>
          </p:nvPicPr>
          <p:blipFill rotWithShape="1">
            <a:blip r:embed="rId3">
              <a:alphaModFix/>
            </a:blip>
            <a:srcRect b="20538" l="0" r="53073" t="21426"/>
            <a:stretch/>
          </p:blipFill>
          <p:spPr>
            <a:xfrm>
              <a:off x="5170750" y="2846725"/>
              <a:ext cx="2046474" cy="12654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3" name="Shape 103"/>
            <p:cNvSpPr txBox="1"/>
            <p:nvPr/>
          </p:nvSpPr>
          <p:spPr>
            <a:xfrm>
              <a:off x="6539600" y="3486150"/>
              <a:ext cx="374100" cy="49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b="1" lang="ru" sz="2400">
                  <a:solidFill>
                    <a:srgbClr val="980000"/>
                  </a:solidFill>
                </a:rPr>
                <a:t>2</a:t>
              </a:r>
            </a:p>
          </p:txBody>
        </p:sp>
      </p:grpSp>
      <p:cxnSp>
        <p:nvCxnSpPr>
          <p:cNvPr id="104" name="Shape 104"/>
          <p:cNvCxnSpPr/>
          <p:nvPr/>
        </p:nvCxnSpPr>
        <p:spPr>
          <a:xfrm>
            <a:off x="5666700" y="1154800"/>
            <a:ext cx="0" cy="4062900"/>
          </a:xfrm>
          <a:prstGeom prst="straightConnector1">
            <a:avLst/>
          </a:prstGeom>
          <a:noFill/>
          <a:ln cap="flat" cmpd="sng" w="19050">
            <a:solidFill>
              <a:srgbClr val="3E999F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Событийность и асинхронность</a:t>
            </a:r>
          </a:p>
        </p:txBody>
      </p:sp>
      <p:sp>
        <p:nvSpPr>
          <p:cNvPr id="110" name="Shape 11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1" name="Shape 111"/>
          <p:cNvSpPr txBox="1"/>
          <p:nvPr/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 </a:t>
            </a:r>
          </a:p>
        </p:txBody>
      </p:sp>
      <p:pic>
        <p:nvPicPr>
          <p:cNvPr descr="giphy.gif" id="112" name="Shape 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2199" y="1391973"/>
            <a:ext cx="5719674" cy="326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Событийность и асинхронность</a:t>
            </a:r>
          </a:p>
        </p:txBody>
      </p:sp>
      <p:sp>
        <p:nvSpPr>
          <p:cNvPr id="118" name="Shape 1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9" name="Shape 119"/>
          <p:cNvSpPr txBox="1"/>
          <p:nvPr/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 </a:t>
            </a:r>
          </a:p>
        </p:txBody>
      </p:sp>
      <p:pic>
        <p:nvPicPr>
          <p:cNvPr descr="giphy.gif" id="120" name="Shape 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4800" y="1152475"/>
            <a:ext cx="6254874" cy="374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